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4" r:id="rId2"/>
  </p:sldMasterIdLst>
  <p:notesMasterIdLst>
    <p:notesMasterId r:id="rId15"/>
  </p:notesMasterIdLst>
  <p:handoutMasterIdLst>
    <p:handoutMasterId r:id="rId16"/>
  </p:handoutMasterIdLst>
  <p:sldIdLst>
    <p:sldId id="341" r:id="rId3"/>
    <p:sldId id="430" r:id="rId4"/>
    <p:sldId id="332" r:id="rId5"/>
    <p:sldId id="331" r:id="rId6"/>
    <p:sldId id="490" r:id="rId7"/>
    <p:sldId id="338" r:id="rId8"/>
    <p:sldId id="343" r:id="rId9"/>
    <p:sldId id="264" r:id="rId10"/>
    <p:sldId id="337" r:id="rId11"/>
    <p:sldId id="492" r:id="rId12"/>
    <p:sldId id="491" r:id="rId13"/>
    <p:sldId id="336" r:id="rId14"/>
  </p:sldIdLst>
  <p:sldSz cx="12192000" cy="6858000"/>
  <p:notesSz cx="6858000" cy="9144000"/>
  <p:custDataLst>
    <p:tags r:id="rId17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-set voorbeeld indelingen" id="{130FA196-B901-4748-8A24-CE4C5D292687}">
          <p14:sldIdLst>
            <p14:sldId id="341"/>
            <p14:sldId id="430"/>
            <p14:sldId id="332"/>
            <p14:sldId id="331"/>
            <p14:sldId id="490"/>
            <p14:sldId id="338"/>
            <p14:sldId id="343"/>
            <p14:sldId id="264"/>
            <p14:sldId id="337"/>
            <p14:sldId id="492"/>
            <p14:sldId id="491"/>
            <p14:sldId id="336"/>
          </p14:sldIdLst>
        </p14:section>
        <p14:section name="Instructies" id="{875E3A6B-19CF-4943-B4B3-BDBE4022238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se de Groot" initials="IdG" lastIdx="12" clrIdx="0">
    <p:extLst>
      <p:ext uri="{19B8F6BF-5375-455C-9EA6-DF929625EA0E}">
        <p15:presenceInfo xmlns:p15="http://schemas.microsoft.com/office/powerpoint/2012/main" userId="S-1-5-21-2890558824-3927818043-3374662254-1188" providerId="AD"/>
      </p:ext>
    </p:extLst>
  </p:cmAuthor>
  <p:cmAuthor id="2" name="Tess Hoogenraad" initials="TH" lastIdx="1" clrIdx="1">
    <p:extLst>
      <p:ext uri="{19B8F6BF-5375-455C-9EA6-DF929625EA0E}">
        <p15:presenceInfo xmlns:p15="http://schemas.microsoft.com/office/powerpoint/2012/main" userId="S-1-5-21-2890558824-3927818043-3374662254-1209" providerId="AD"/>
      </p:ext>
    </p:extLst>
  </p:cmAuthor>
  <p:cmAuthor id="3" name="PPT Solutions" initials="PS" lastIdx="20" clrIdx="2">
    <p:extLst>
      <p:ext uri="{19B8F6BF-5375-455C-9EA6-DF929625EA0E}">
        <p15:presenceInfo xmlns:p15="http://schemas.microsoft.com/office/powerpoint/2012/main" userId="PPT Solutions" providerId="None"/>
      </p:ext>
    </p:extLst>
  </p:cmAuthor>
  <p:cmAuthor id="4" name="Kelly Kok" initials="KK" lastIdx="7" clrIdx="3">
    <p:extLst>
      <p:ext uri="{19B8F6BF-5375-455C-9EA6-DF929625EA0E}">
        <p15:presenceInfo xmlns:p15="http://schemas.microsoft.com/office/powerpoint/2012/main" userId="S-1-5-21-2890558824-3927818043-3374662254-1238" providerId="AD"/>
      </p:ext>
    </p:extLst>
  </p:cmAuthor>
  <p:cmAuthor id="5" name="Marjolijn de Kruijff" initials="MdK" lastIdx="40" clrIdx="4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0" autoAdjust="0"/>
    <p:restoredTop sz="83044" autoAdjust="0"/>
  </p:normalViewPr>
  <p:slideViewPr>
    <p:cSldViewPr snapToGrid="0">
      <p:cViewPr varScale="1">
        <p:scale>
          <a:sx n="71" d="100"/>
          <a:sy n="71" d="100"/>
        </p:scale>
        <p:origin x="606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1079F328-8757-4BE7-B642-B73BA3E40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BADBA52-93D9-43C4-B98F-5B01C281A8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F4BA0-D96E-474D-9F24-74863C2C3C70}" type="datetimeFigureOut">
              <a:rPr lang="nl-NL" smtClean="0"/>
              <a:t>10-12-2018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4E8D305-C068-4EBD-9E77-89606B23E4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A358C5-BCFB-4E98-9721-C5F16174C5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9FDF3-9581-4ABE-89DB-37D0D8A213E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8716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10-12-2018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686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 is een coöperatie met ruim 100 leden.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 zijn alle Nederlandse universiteiten en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umc’s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meeste hbo- en mbo-instellingen en diverse onderzoeksinstituten waaronder NWO en KNAW.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infra via </a:t>
            </a:r>
            <a:r>
              <a:rPr lang="nl-NL" dirty="0" err="1"/>
              <a:t>grants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21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223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e6ac9040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e6ac9040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Community effort, but no community expertise (5 pillars!)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bijv. Galaxy docker image = nightmare!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24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Roel &amp; Evelien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62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olutions.nl/" TargetMode="External"/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9yTK-OTEPA" TargetMode="External"/><Relationship Id="rId7" Type="http://schemas.openxmlformats.org/officeDocument/2006/relationships/hyperlink" Target="http://www.pptsolutions.nl/" TargetMode="External"/><Relationship Id="rId2" Type="http://schemas.openxmlformats.org/officeDocument/2006/relationships/hyperlink" Target="https://youtu.be/hM16rifWsjU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outu.be/H_4HH09zxC0" TargetMode="External"/><Relationship Id="rId5" Type="http://schemas.openxmlformats.org/officeDocument/2006/relationships/hyperlink" Target="https://youtu.be/IIjbiKAotek" TargetMode="External"/><Relationship Id="rId4" Type="http://schemas.openxmlformats.org/officeDocument/2006/relationships/hyperlink" Target="https://youtu.be/fbByse1_RSY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olutions.nl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8C867F64-C16A-4958-8FCE-A2FB9753FA85}" type="datetime1">
              <a:rPr lang="nl-NL" smtClean="0"/>
              <a:t>10-12-2018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432772" y="-885712"/>
            <a:ext cx="132649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Titelblad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6" name="wolk">
            <a:extLst>
              <a:ext uri="{FF2B5EF4-FFF2-40B4-BE49-F238E27FC236}">
                <a16:creationId xmlns:a16="http://schemas.microsoft.com/office/drawing/2014/main" id="{7BD14135-453A-4E43-96D6-867167DD967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5556741" cy="2645107"/>
          </a:xfrm>
          <a:blipFill dpi="0" rotWithShape="1"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 dirty="0"/>
              <a:t>Plaats hier de titel van de presentatie</a:t>
            </a:r>
            <a:endParaRPr lang="en-US" dirty="0"/>
          </a:p>
        </p:txBody>
      </p:sp>
      <p:sp>
        <p:nvSpPr>
          <p:cNvPr id="87" name="tekst">
            <a:extLst>
              <a:ext uri="{FF2B5EF4-FFF2-40B4-BE49-F238E27FC236}">
                <a16:creationId xmlns:a16="http://schemas.microsoft.com/office/drawing/2014/main" id="{95CEE5E6-3AA7-411A-9A5D-B22740BCD2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3091" y="2183753"/>
            <a:ext cx="4875645" cy="974116"/>
          </a:xfrm>
        </p:spPr>
        <p:txBody>
          <a:bodyPr lIns="324000" rIns="252000" anchor="t"/>
          <a:lstStyle>
            <a:lvl1pPr marL="0" indent="0"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defRPr sz="1800" b="0" cap="none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Plaats hier de naam van </a:t>
            </a:r>
            <a:br>
              <a:rPr lang="nl-NL" dirty="0"/>
            </a:br>
            <a:r>
              <a:rPr lang="nl-NL" dirty="0"/>
              <a:t>De spreker óf subtitel</a:t>
            </a:r>
            <a:endParaRPr lang="en-US" dirty="0"/>
          </a:p>
        </p:txBody>
      </p:sp>
      <p:sp>
        <p:nvSpPr>
          <p:cNvPr id="104" name="Tijdelijke aanduiding voor tekst 103">
            <a:extLst>
              <a:ext uri="{FF2B5EF4-FFF2-40B4-BE49-F238E27FC236}">
                <a16:creationId xmlns:a16="http://schemas.microsoft.com/office/drawing/2014/main" id="{C95E6A41-0DB4-405A-B296-ED86636C62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ijdelijke aanduiding voor dianummer 5">
            <a:extLst>
              <a:ext uri="{FF2B5EF4-FFF2-40B4-BE49-F238E27FC236}">
                <a16:creationId xmlns:a16="http://schemas.microsoft.com/office/drawing/2014/main" id="{D6A528FE-D3FB-4684-8AA2-43392FC2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100" name="logo">
            <a:extLst>
              <a:ext uri="{FF2B5EF4-FFF2-40B4-BE49-F238E27FC236}">
                <a16:creationId xmlns:a16="http://schemas.microsoft.com/office/drawing/2014/main" id="{9FF9C045-3E01-44D0-94EF-DFBF74255F3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4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10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A9F8B797-7D29-405C-AA62-7DA8D2E9F83B}" type="datetime1">
              <a:rPr lang="nl-NL" smtClean="0"/>
              <a:t>10-12-2018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89370" y="-885712"/>
            <a:ext cx="161330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FOTO (100%)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1ADB3DF9-1775-4B02-BB3B-7CA5D783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6" name="logo">
            <a:extLst>
              <a:ext uri="{FF2B5EF4-FFF2-40B4-BE49-F238E27FC236}">
                <a16:creationId xmlns:a16="http://schemas.microsoft.com/office/drawing/2014/main" id="{BCD3E7DB-285F-4044-9DBF-DF809BD4EBD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52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ZWAR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0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B7BF963E-A335-4EFC-96E2-BC5DDD288207}" type="datetime1">
              <a:rPr lang="nl-NL" smtClean="0"/>
              <a:t>10-12-2018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728033" y="-885712"/>
            <a:ext cx="273597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ZWART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  <a:lvl2pPr marL="0" indent="0" algn="ctr">
              <a:buFont typeface="Arial" panose="020B0604020202020204" pitchFamily="34" charset="0"/>
              <a:buNone/>
              <a:defRPr/>
            </a:lvl2pPr>
            <a:lvl3pPr marL="0" indent="0" algn="ctr">
              <a:buFont typeface="Arial" panose="020B0604020202020204" pitchFamily="34" charset="0"/>
              <a:buNone/>
              <a:defRPr/>
            </a:lvl3pPr>
            <a:lvl4pPr marL="0" indent="0" algn="ctr">
              <a:buFont typeface="Arial" panose="020B0604020202020204" pitchFamily="34" charset="0"/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  <a:lvl6pPr algn="ctr">
              <a:defRPr sz="4000" b="0"/>
            </a:lvl6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CC4936A4-A609-4DB4-B771-319DE399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7" name="logo">
            <a:extLst>
              <a:ext uri="{FF2B5EF4-FFF2-40B4-BE49-F238E27FC236}">
                <a16:creationId xmlns:a16="http://schemas.microsoft.com/office/drawing/2014/main" id="{6960BEBC-1FD0-4300-A02F-44A9EC8CDC0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22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WI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715CEF43-AFAE-4401-A83A-77818006065C}" type="datetime1">
              <a:rPr lang="nl-NL" smtClean="0"/>
              <a:t>10-12-2018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833351" y="-885712"/>
            <a:ext cx="252534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WIT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 b="0">
                <a:solidFill>
                  <a:schemeClr val="tx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621E4A0F-D5B5-4E58-B6EA-4A7F4DF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7" name="logo">
            <a:extLst>
              <a:ext uri="{FF2B5EF4-FFF2-40B4-BE49-F238E27FC236}">
                <a16:creationId xmlns:a16="http://schemas.microsoft.com/office/drawing/2014/main" id="{232EE0D3-CF43-4F41-B8C3-829E466310E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92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83364D3C-7064-4347-94A0-F2074AB9AB5B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78050" y="-885712"/>
            <a:ext cx="163593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ALLEEN 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926910" y="6337267"/>
              <a:ext cx="1126509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53EE96EE-7724-42F6-A3E5-18EEB734E169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28974" y="-885712"/>
            <a:ext cx="19340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VOORSTELLEN</a:t>
            </a:r>
          </a:p>
        </p:txBody>
      </p:sp>
      <p:grpSp>
        <p:nvGrpSpPr>
          <p:cNvPr id="164" name="Instructie">
            <a:extLst>
              <a:ext uri="{FF2B5EF4-FFF2-40B4-BE49-F238E27FC236}">
                <a16:creationId xmlns:a16="http://schemas.microsoft.com/office/drawing/2014/main" id="{37026B65-6948-43CC-8024-F1D2036974B0}"/>
              </a:ext>
            </a:extLst>
          </p:cNvPr>
          <p:cNvGrpSpPr/>
          <p:nvPr userDrawn="1"/>
        </p:nvGrpSpPr>
        <p:grpSpPr>
          <a:xfrm>
            <a:off x="12391601" y="0"/>
            <a:ext cx="3389661" cy="4934293"/>
            <a:chOff x="12391601" y="0"/>
            <a:chExt cx="3389661" cy="4934293"/>
          </a:xfrm>
        </p:grpSpPr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C9B20113-4759-48C1-9881-247CCBE98DD8}"/>
                </a:ext>
              </a:extLst>
            </p:cNvPr>
            <p:cNvGrpSpPr/>
            <p:nvPr userDrawn="1"/>
          </p:nvGrpSpPr>
          <p:grpSpPr>
            <a:xfrm>
              <a:off x="12757282" y="3250242"/>
              <a:ext cx="1499406" cy="678267"/>
              <a:chOff x="12757283" y="3120781"/>
              <a:chExt cx="1499406" cy="678267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0DE0F46-9A43-45A3-8280-BC629B8D4CC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72B758CA-6448-4B27-B22A-73FD81A231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59C2BBDD-97DB-440D-B3CB-54C597D3A0B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771169D2-EFDC-4694-999E-2025DE9EE1B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96" name="Picture 3">
                <a:extLst>
                  <a:ext uri="{FF2B5EF4-FFF2-40B4-BE49-F238E27FC236}">
                    <a16:creationId xmlns:a16="http://schemas.microsoft.com/office/drawing/2014/main" id="{CEE1DA5C-2467-4252-BF64-A9345864D9D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7" name="Gelijkbenige driehoek 196">
                <a:extLst>
                  <a:ext uri="{FF2B5EF4-FFF2-40B4-BE49-F238E27FC236}">
                    <a16:creationId xmlns:a16="http://schemas.microsoft.com/office/drawing/2014/main" id="{2FBBEC4F-CD14-491C-B9AA-9B1D29FDF15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41E19F4-1ADB-48EB-B67D-27A2AF6F1D6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D5FC398C-269A-49E8-8A64-64AABDADF7A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04ED29EE-FBE0-4481-BE52-B2AB359E877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D33C010D-13CC-40D2-989B-508ADF8E07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C875A591-EBA0-45D6-870D-3BECA0D0F7B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ED9CEDED-7608-4099-B0F2-67CBCC83AE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CCE29130-9E34-487F-9106-B5FDF5C2150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2033FAF5-9A0C-4D5C-8A37-39CD78C82A8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166" name="Meer informatie">
              <a:extLst>
                <a:ext uri="{FF2B5EF4-FFF2-40B4-BE49-F238E27FC236}">
                  <a16:creationId xmlns:a16="http://schemas.microsoft.com/office/drawing/2014/main" id="{5526D891-AD8C-44F9-B187-13E5DCB2E139}"/>
                </a:ext>
              </a:extLst>
            </p:cNvPr>
            <p:cNvGrpSpPr/>
            <p:nvPr userDrawn="1"/>
          </p:nvGrpSpPr>
          <p:grpSpPr>
            <a:xfrm>
              <a:off x="12396764" y="4151020"/>
              <a:ext cx="3178515" cy="783273"/>
              <a:chOff x="-3741486" y="3386444"/>
              <a:chExt cx="3178515" cy="783273"/>
            </a:xfrm>
          </p:grpSpPr>
          <p:sp>
            <p:nvSpPr>
              <p:cNvPr id="189" name="Freeform 101">
                <a:extLst>
                  <a:ext uri="{FF2B5EF4-FFF2-40B4-BE49-F238E27FC236}">
                    <a16:creationId xmlns:a16="http://schemas.microsoft.com/office/drawing/2014/main" id="{59822D6C-2DC3-4442-8B3C-6AB767BA8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017B7CB-D89E-4BF0-9B2B-E247BA82C30C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2A731424-3861-43C3-84BC-130DD7142D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1E86F7E8-EC7E-4A7E-A896-C02C792D470C}"/>
                </a:ext>
              </a:extLst>
            </p:cNvPr>
            <p:cNvSpPr/>
            <p:nvPr userDrawn="1"/>
          </p:nvSpPr>
          <p:spPr>
            <a:xfrm>
              <a:off x="12397262" y="0"/>
              <a:ext cx="3384000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28E9221C-8038-4B14-ACE9-D6013B120CB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FE1259F2-AEF7-4D9F-AE3A-6934AB5C5D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CEE20EEE-ED28-4052-A0AD-3A088A2B73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2805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DFC1C346-65E6-4243-9117-B1B682C8F07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7386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AB8010CD-67EB-4078-9600-B83E442336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03313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595461CD-F1F7-4393-9666-BF029B65570F}"/>
                </a:ext>
              </a:extLst>
            </p:cNvPr>
            <p:cNvSpPr/>
            <p:nvPr userDrawn="1"/>
          </p:nvSpPr>
          <p:spPr>
            <a:xfrm>
              <a:off x="12391601" y="185652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0FDAC91-C6BF-4FDE-A982-5EA89D20698D}"/>
                </a:ext>
              </a:extLst>
            </p:cNvPr>
            <p:cNvSpPr/>
            <p:nvPr userDrawn="1"/>
          </p:nvSpPr>
          <p:spPr>
            <a:xfrm>
              <a:off x="12757282" y="1922587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8971AB1-AAD1-4B9D-A465-C72AE3198278}"/>
                </a:ext>
              </a:extLst>
            </p:cNvPr>
            <p:cNvGrpSpPr/>
            <p:nvPr userDrawn="1"/>
          </p:nvGrpSpPr>
          <p:grpSpPr>
            <a:xfrm>
              <a:off x="12757282" y="1291752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446B015-10CC-489B-8D8A-B269FA37F7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BEC7E7E7-6D1E-452C-A973-0161B7FF3D0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F476E58C-DA17-4829-9639-45B1E5C2373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1E88231B-ED42-41DF-9817-10466535CD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8D7C14C-0155-485C-BF6F-813CD9CA03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8EDE9A61-58F5-4B13-81DA-763FA00A2BA9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98693FD5-5435-465A-B94B-B97EA03C476E}"/>
                </a:ext>
              </a:extLst>
            </p:cNvPr>
            <p:cNvSpPr/>
            <p:nvPr userDrawn="1"/>
          </p:nvSpPr>
          <p:spPr>
            <a:xfrm>
              <a:off x="12391601" y="276807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4996E550-739C-44E7-BC89-8B6A974E3931}"/>
                </a:ext>
              </a:extLst>
            </p:cNvPr>
            <p:cNvSpPr/>
            <p:nvPr userDrawn="1"/>
          </p:nvSpPr>
          <p:spPr>
            <a:xfrm>
              <a:off x="12757283" y="2834141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60CBD64B-9E24-4FA3-8AD0-F6F9D151F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64991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7683C293-9728-42E5-9ABE-07277D2DF1E8}"/>
                </a:ext>
              </a:extLst>
            </p:cNvPr>
            <p:cNvGrpSpPr/>
            <p:nvPr userDrawn="1"/>
          </p:nvGrpSpPr>
          <p:grpSpPr>
            <a:xfrm>
              <a:off x="12757282" y="2296644"/>
              <a:ext cx="825500" cy="209550"/>
              <a:chOff x="13504624" y="2444818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8D5780D4-F5E0-407B-963C-7404D8CC4966}"/>
                  </a:ext>
                </a:extLst>
              </p:cNvPr>
              <p:cNvSpPr/>
              <p:nvPr userDrawn="1"/>
            </p:nvSpPr>
            <p:spPr>
              <a:xfrm>
                <a:off x="13504624" y="2444818"/>
                <a:ext cx="825500" cy="2095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F7F962C-6A38-48ED-A896-E0092FDF5886}"/>
                  </a:ext>
                </a:extLst>
              </p:cNvPr>
              <p:cNvCxnSpPr/>
              <p:nvPr userDrawn="1"/>
            </p:nvCxnSpPr>
            <p:spPr>
              <a:xfrm>
                <a:off x="14155269" y="2477218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57C24AA2-E954-4575-9CA2-228AE45A5E70}"/>
                  </a:ext>
                </a:extLst>
              </p:cNvPr>
              <p:cNvSpPr/>
              <p:nvPr userDrawn="1"/>
            </p:nvSpPr>
            <p:spPr>
              <a:xfrm rot="10800000">
                <a:off x="14196089" y="2528872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6" name="foto">
            <a:extLst>
              <a:ext uri="{FF2B5EF4-FFF2-40B4-BE49-F238E27FC236}">
                <a16:creationId xmlns:a16="http://schemas.microsoft.com/office/drawing/2014/main" id="{CB6B8576-11F8-41EC-8333-F7B206A9E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5244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7" name="foto">
            <a:extLst>
              <a:ext uri="{FF2B5EF4-FFF2-40B4-BE49-F238E27FC236}">
                <a16:creationId xmlns:a16="http://schemas.microsoft.com/office/drawing/2014/main" id="{93B9B46A-56EE-4744-A5B8-9CD0C972CC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377953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8" name="foto">
            <a:extLst>
              <a:ext uri="{FF2B5EF4-FFF2-40B4-BE49-F238E27FC236}">
                <a16:creationId xmlns:a16="http://schemas.microsoft.com/office/drawing/2014/main" id="{147DEBB2-F750-4BC5-8734-F564106F3DB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26121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9" name="foto">
            <a:extLst>
              <a:ext uri="{FF2B5EF4-FFF2-40B4-BE49-F238E27FC236}">
                <a16:creationId xmlns:a16="http://schemas.microsoft.com/office/drawing/2014/main" id="{92997DD6-3C3E-4D4F-A561-2FBB6E2CB16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074288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11" name="tekst">
            <a:extLst>
              <a:ext uri="{FF2B5EF4-FFF2-40B4-BE49-F238E27FC236}">
                <a16:creationId xmlns:a16="http://schemas.microsoft.com/office/drawing/2014/main" id="{A2E8DCEB-4330-49AA-A7C5-2DAED7A4A97B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525244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6" name="tekst">
            <a:extLst>
              <a:ext uri="{FF2B5EF4-FFF2-40B4-BE49-F238E27FC236}">
                <a16:creationId xmlns:a16="http://schemas.microsoft.com/office/drawing/2014/main" id="{44DC3E61-1D5A-478B-BF82-E05E5C3AB0A1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3368870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8" name="tekst">
            <a:extLst>
              <a:ext uri="{FF2B5EF4-FFF2-40B4-BE49-F238E27FC236}">
                <a16:creationId xmlns:a16="http://schemas.microsoft.com/office/drawing/2014/main" id="{C12A6F54-7562-4C5D-846B-87E626458C4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217038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0" name="tekst">
            <a:extLst>
              <a:ext uri="{FF2B5EF4-FFF2-40B4-BE49-F238E27FC236}">
                <a16:creationId xmlns:a16="http://schemas.microsoft.com/office/drawing/2014/main" id="{ABCBA0F9-0F97-45BB-B6DE-999D743635EB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9069747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6B210676-552F-4B28-9F20-5CBEE02D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562" y="272177"/>
            <a:ext cx="111663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63" name="Onder balkje">
            <a:extLst>
              <a:ext uri="{FF2B5EF4-FFF2-40B4-BE49-F238E27FC236}">
                <a16:creationId xmlns:a16="http://schemas.microsoft.com/office/drawing/2014/main" id="{EB382FCD-9C8B-4F18-B37B-29CA0F43C41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4" name="GRID" hidden="1">
            <a:extLst>
              <a:ext uri="{FF2B5EF4-FFF2-40B4-BE49-F238E27FC236}">
                <a16:creationId xmlns:a16="http://schemas.microsoft.com/office/drawing/2014/main" id="{EB75E045-9B2F-4037-8D43-019C3B8DAD0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9DA70BBF-1A70-4CE9-B92D-91AAD3DF13D4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50D5FBA-5290-4AF6-AA22-20F04180A37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2FE5C9DA-7391-4773-96D0-665A34E0478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8AD4748-BAAA-4B2B-B4E6-3A1492B4BCF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A9941525-5D0D-4509-8ECE-B747140CB04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681D3A7-95CC-4CEF-BFAB-79DF1FCD556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0A5F06F-78F5-4257-84E5-7835A22AE4B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13835FFF-2F9E-4252-9978-9DB584EF03B9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77A95CF-E943-452F-98FE-320623CE6607}"/>
                </a:ext>
              </a:extLst>
            </p:cNvPr>
            <p:cNvSpPr/>
            <p:nvPr userDrawn="1"/>
          </p:nvSpPr>
          <p:spPr>
            <a:xfrm>
              <a:off x="8828730" y="0"/>
              <a:ext cx="24555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8B73A68-CF05-4530-9622-5D3A615F068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5A617AD-4F36-41FD-AF6E-A16FCEFFA38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DA7579D0-E164-4569-B5C8-5731FCF6986E}"/>
                </a:ext>
              </a:extLst>
            </p:cNvPr>
            <p:cNvSpPr/>
            <p:nvPr userDrawn="1"/>
          </p:nvSpPr>
          <p:spPr>
            <a:xfrm>
              <a:off x="5980561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1553237-0241-4E78-B12B-1AC9DE9554B5}"/>
                </a:ext>
              </a:extLst>
            </p:cNvPr>
            <p:cNvSpPr/>
            <p:nvPr userDrawn="1"/>
          </p:nvSpPr>
          <p:spPr>
            <a:xfrm>
              <a:off x="3136756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042FC887-2C74-4586-A11E-0965BADF5F84}"/>
                </a:ext>
              </a:extLst>
            </p:cNvPr>
            <p:cNvSpPr/>
            <p:nvPr userDrawn="1"/>
          </p:nvSpPr>
          <p:spPr>
            <a:xfrm>
              <a:off x="0" y="4284370"/>
              <a:ext cx="12192000" cy="24647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6" name="Tijdelijke aanduiding voor dianummer 5">
            <a:extLst>
              <a:ext uri="{FF2B5EF4-FFF2-40B4-BE49-F238E27FC236}">
                <a16:creationId xmlns:a16="http://schemas.microsoft.com/office/drawing/2014/main" id="{3CFA51F5-599C-4898-83AB-6D5F2884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59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8516D6A5-529C-4A2F-9EF7-A2B647F1C54E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hier de CC-BY tekst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534272" y="-885712"/>
            <a:ext cx="112348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CC-BY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ijdelijke aanduiding voor tekst 44">
            <a:extLst>
              <a:ext uri="{FF2B5EF4-FFF2-40B4-BE49-F238E27FC236}">
                <a16:creationId xmlns:a16="http://schemas.microsoft.com/office/drawing/2014/main" id="{2625E133-5B44-43E9-8CFC-FA46765B91E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691963" y="5463172"/>
            <a:ext cx="899703" cy="394157"/>
          </a:xfrm>
          <a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307" r="2307"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E6A3CE52-E5F7-4B4F-85AC-CD549AB4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3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ver Logo">
            <a:extLst>
              <a:ext uri="{FF2B5EF4-FFF2-40B4-BE49-F238E27FC236}">
                <a16:creationId xmlns:a16="http://schemas.microsoft.com/office/drawing/2014/main" id="{BFE3F2DF-F973-4BC9-A966-72782954493A}"/>
              </a:ext>
            </a:extLst>
          </p:cNvPr>
          <p:cNvSpPr/>
          <p:nvPr userDrawn="1"/>
        </p:nvSpPr>
        <p:spPr>
          <a:xfrm>
            <a:off x="10464800" y="5725024"/>
            <a:ext cx="1727200" cy="10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oto">
            <a:extLst>
              <a:ext uri="{FF2B5EF4-FFF2-40B4-BE49-F238E27FC236}">
                <a16:creationId xmlns:a16="http://schemas.microsoft.com/office/drawing/2014/main" id="{9FA4FBC7-DF59-4250-B300-46C73F538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FC73CD82-1D46-4D68-A265-F825BBCF0C74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41" name="Tijdelijke aanduiding voor tekst 4">
            <a:extLst>
              <a:ext uri="{FF2B5EF4-FFF2-40B4-BE49-F238E27FC236}">
                <a16:creationId xmlns:a16="http://schemas.microsoft.com/office/drawing/2014/main" id="{97D94EDB-F9CC-42E2-BBE0-51B1FA51754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0839" y="3264255"/>
            <a:ext cx="4347528" cy="2135167"/>
          </a:xfrm>
          <a:prstGeom prst="roundRect">
            <a:avLst>
              <a:gd name="adj" fmla="val 736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612000" tIns="180000" rIns="180000" bIns="252000" anchor="ctr" anchorCtr="0"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B9D02996-54AC-4166-B627-2F4362DC0176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wolk">
            <a:extLst>
              <a:ext uri="{FF2B5EF4-FFF2-40B4-BE49-F238E27FC236}">
                <a16:creationId xmlns:a16="http://schemas.microsoft.com/office/drawing/2014/main" id="{2E9579D3-4F63-4CAB-810A-D59D90415FF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4875645" cy="2320893"/>
          </a:xfrm>
          <a:blipFill dpi="0"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nl-NL" dirty="0"/>
              <a:t>Plaats hier de afsluitingszin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B715D031-E29A-40E5-9F78-94BB56E8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7" name="tekst">
            <a:extLst>
              <a:ext uri="{FF2B5EF4-FFF2-40B4-BE49-F238E27FC236}">
                <a16:creationId xmlns:a16="http://schemas.microsoft.com/office/drawing/2014/main" id="{48EC4A08-27AE-4FB4-BF24-48B8321D39D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71062" y="3443305"/>
            <a:ext cx="3200400" cy="261257"/>
          </a:xfrm>
        </p:spPr>
        <p:txBody>
          <a:bodyPr vert="horz" wrap="none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Naam + achternaam</a:t>
            </a:r>
          </a:p>
          <a:p>
            <a:pPr lvl="0"/>
            <a:endParaRPr lang="nl-NL" noProof="0" dirty="0"/>
          </a:p>
        </p:txBody>
      </p:sp>
      <p:sp>
        <p:nvSpPr>
          <p:cNvPr id="31" name="tekst">
            <a:extLst>
              <a:ext uri="{FF2B5EF4-FFF2-40B4-BE49-F238E27FC236}">
                <a16:creationId xmlns:a16="http://schemas.microsoft.com/office/drawing/2014/main" id="{3DD2758F-58F6-46DA-B775-49E492EA5E31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571062" y="3949026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/>
              <a:t>E-mail:</a:t>
            </a:r>
          </a:p>
        </p:txBody>
      </p:sp>
      <p:sp>
        <p:nvSpPr>
          <p:cNvPr id="32" name="tekst">
            <a:extLst>
              <a:ext uri="{FF2B5EF4-FFF2-40B4-BE49-F238E27FC236}">
                <a16:creationId xmlns:a16="http://schemas.microsoft.com/office/drawing/2014/main" id="{22BAB6AC-1F1A-4629-A2B9-2D3448E852C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571062" y="4454747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Website:</a:t>
            </a:r>
          </a:p>
        </p:txBody>
      </p:sp>
      <p:sp>
        <p:nvSpPr>
          <p:cNvPr id="33" name="tekst">
            <a:extLst>
              <a:ext uri="{FF2B5EF4-FFF2-40B4-BE49-F238E27FC236}">
                <a16:creationId xmlns:a16="http://schemas.microsoft.com/office/drawing/2014/main" id="{7C6CD6BC-119A-49EB-9D8D-3794C25113CE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571062" y="4960468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 err="1"/>
              <a:t>Social</a:t>
            </a:r>
            <a:r>
              <a:rPr lang="nl-NL" dirty="0"/>
              <a:t> media: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A87B61-A945-41B1-9F67-1FAE779BF38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8C48F02F-ED2E-48C1-875A-062C5ADBBC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14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A109DE8-DE3B-4ABF-AE26-4E37A56FDB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">
            <a:extLst>
              <a:ext uri="{FF2B5EF4-FFF2-40B4-BE49-F238E27FC236}">
                <a16:creationId xmlns:a16="http://schemas.microsoft.com/office/drawing/2014/main" id="{6992082D-EDB3-45DF-96CC-F7B5BC4AC3C2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9F83E9FC-067F-4F18-B24E-EFC2BDBB537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4C80A36-B777-41EB-8184-7E721556A3D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FAFCD387-2723-4F86-B218-545D019EE30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373906" y="5862021"/>
            <a:ext cx="1311617" cy="476589"/>
          </a:xfrm>
          <a:blipFill>
            <a:blip r:embed="rId2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8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STRUCTIES: Feedback aanle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8BDCCE3-C9BF-43FB-A9C6-0E04BD088A9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5ECD5CE-F4FE-452A-951F-2EABB08FF745}"/>
              </a:ext>
            </a:extLst>
          </p:cNvPr>
          <p:cNvSpPr/>
          <p:nvPr userDrawn="1"/>
        </p:nvSpPr>
        <p:spPr>
          <a:xfrm>
            <a:off x="701536" y="1571501"/>
            <a:ext cx="10800649" cy="43564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200" kern="1200" cap="none" baseline="0" dirty="0">
                <a:solidFill>
                  <a:srgbClr val="303E4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Beste,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Bij PPT Solutions communiceren we feedback met opmerkingen in PowerPoint.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Wanneer u feedback heeft wat betrekking heeft op een dia in de presentatie, ga dan naar de desbetreffende dia en volg de volgende stappen: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nl-NL" sz="100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00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nl-NL" sz="6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200" dirty="0">
                <a:solidFill>
                  <a:srgbClr val="303E48"/>
                </a:solidFill>
                <a:ea typeface="Open Sans" panose="020B0606030504020204" pitchFamily="34" charset="0"/>
                <a:cs typeface="Calibri" panose="020F0502020204030204" pitchFamily="34" charset="0"/>
              </a:rPr>
              <a:t>Antwoorden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Deze stappen kunt u uitvoeren door de gehele presentatie en eventueel ook antwoord geven op onze communicatie via opmerkingen.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 volgende stappen kunt u uitvoeren om antwoord te geven op evt. opmerkingen of om naar de vorige/volgende opmerking in de presentatie te gaan: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861E7F-88C7-473E-BB0F-FA4E34696DC8}"/>
              </a:ext>
            </a:extLst>
          </p:cNvPr>
          <p:cNvSpPr txBox="1"/>
          <p:nvPr userDrawn="1"/>
        </p:nvSpPr>
        <p:spPr>
          <a:xfrm>
            <a:off x="1110428" y="2257839"/>
            <a:ext cx="4833347" cy="265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Boven in je scherm, in de werkbalk, selecteer je het tabje </a:t>
            </a: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‘Invoegen’.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BA1FBF8-EDEA-4039-80A7-6A6D27B61A77}"/>
              </a:ext>
            </a:extLst>
          </p:cNvPr>
          <p:cNvSpPr/>
          <p:nvPr userDrawn="1"/>
        </p:nvSpPr>
        <p:spPr>
          <a:xfrm>
            <a:off x="696791" y="2246539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3F83BE3-9CA0-4122-9961-95A5A0F3FB2F}"/>
              </a:ext>
            </a:extLst>
          </p:cNvPr>
          <p:cNvSpPr txBox="1"/>
          <p:nvPr userDrawn="1"/>
        </p:nvSpPr>
        <p:spPr>
          <a:xfrm>
            <a:off x="1110428" y="2737815"/>
            <a:ext cx="4833347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‘Nieuwe opmerking’.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B50A4B-4773-40A6-9AEE-E193D4DB9BD6}"/>
              </a:ext>
            </a:extLst>
          </p:cNvPr>
          <p:cNvSpPr/>
          <p:nvPr userDrawn="1"/>
        </p:nvSpPr>
        <p:spPr>
          <a:xfrm>
            <a:off x="696791" y="2737815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5A583B3-D2D1-4BE9-BBE4-D44D8D9A7829}"/>
              </a:ext>
            </a:extLst>
          </p:cNvPr>
          <p:cNvSpPr txBox="1"/>
          <p:nvPr userDrawn="1"/>
        </p:nvSpPr>
        <p:spPr>
          <a:xfrm>
            <a:off x="1110428" y="3233318"/>
            <a:ext cx="5682125" cy="2914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Er verschijnt nu een klein spreekwolkje op de slide en het venster voor opmerkingen opent zich aan de zijkant.</a:t>
            </a:r>
          </a:p>
          <a:p>
            <a:pPr>
              <a:lnSpc>
                <a:spcPct val="90000"/>
              </a:lnSpc>
            </a:pP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Typ uw feedback in het tekst vak in het venster voor opmerkingen.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60169D40-BEF8-4387-83A6-C6929733956F}"/>
              </a:ext>
            </a:extLst>
          </p:cNvPr>
          <p:cNvSpPr/>
          <p:nvPr userDrawn="1"/>
        </p:nvSpPr>
        <p:spPr>
          <a:xfrm>
            <a:off x="696791" y="3229091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E13452B-4695-4201-9D3E-FE4710058DAD}"/>
              </a:ext>
            </a:extLst>
          </p:cNvPr>
          <p:cNvSpPr txBox="1"/>
          <p:nvPr userDrawn="1"/>
        </p:nvSpPr>
        <p:spPr>
          <a:xfrm>
            <a:off x="1110428" y="3727984"/>
            <a:ext cx="7306977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Wanneer u dit gedaan heeft, kunt u het spreekwolkje op de juiste plaats op de dia slepen. </a:t>
            </a:r>
            <a:b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Zo is het voor ons duidelijk op welk deel van de content, op de dia, uw feedback betrekking heeft.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430919E-F44F-41DD-AA27-86E0AF4DA393}"/>
              </a:ext>
            </a:extLst>
          </p:cNvPr>
          <p:cNvSpPr/>
          <p:nvPr userDrawn="1"/>
        </p:nvSpPr>
        <p:spPr>
          <a:xfrm>
            <a:off x="696791" y="3720367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587EF602-1221-4BFF-A78D-D21811EE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8" y="2277214"/>
            <a:ext cx="1559400" cy="22668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9FD1223-36F2-4602-9ED2-BF6CE709E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8968" y="2742209"/>
            <a:ext cx="320762" cy="27924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47B09D0-1011-4094-9BD6-47AA32F6E1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9" y="3722858"/>
            <a:ext cx="1479282" cy="61833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4DDB7AA-B57B-4920-A599-25DFA4AAB1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8" y="3220295"/>
            <a:ext cx="320761" cy="30562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EE915324-D06A-478B-93D5-83A134A056FD}"/>
              </a:ext>
            </a:extLst>
          </p:cNvPr>
          <p:cNvGrpSpPr/>
          <p:nvPr userDrawn="1"/>
        </p:nvGrpSpPr>
        <p:grpSpPr>
          <a:xfrm>
            <a:off x="1110427" y="5258975"/>
            <a:ext cx="10532368" cy="787562"/>
            <a:chOff x="1020056" y="4938095"/>
            <a:chExt cx="10513169" cy="787562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AB0E6B07-548D-4AEF-98FB-B988F9B5D7B3}"/>
                </a:ext>
              </a:extLst>
            </p:cNvPr>
            <p:cNvSpPr txBox="1"/>
            <p:nvPr/>
          </p:nvSpPr>
          <p:spPr>
            <a:xfrm>
              <a:off x="1020057" y="493809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Wanneer het venster voor opmerkingen is geopend en u een opmerking van PPT Solutions ziet staan, Kunt u antwoorden door</a:t>
              </a:r>
              <a:b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Onder de opmerking, waar een tekst vak staat met de beschrijving ‘Beantwoorden’, uw antwoord te typen.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187A5F29-E9CF-4EB3-A213-AD472362AFB1}"/>
                </a:ext>
              </a:extLst>
            </p:cNvPr>
            <p:cNvSpPr txBox="1"/>
            <p:nvPr/>
          </p:nvSpPr>
          <p:spPr>
            <a:xfrm>
              <a:off x="1020056" y="543762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Wanneer het venster voor opmerkingen is geopend zijn in de rechter bovenhoek twee knopjes zichtbaar.</a:t>
              </a:r>
              <a:b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Met het linker knopje gaat u naar de vorige opmerking in de presentatie en met het rechter knopje gaat u naar de volgende.</a:t>
              </a:r>
            </a:p>
          </p:txBody>
        </p:sp>
      </p:grp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F1F51A0F-D8F8-4EFF-9A8D-768629090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8968" y="5235698"/>
            <a:ext cx="1086516" cy="342308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E485764C-C5AF-4E48-AAE8-FC597546ED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9" y="5727700"/>
            <a:ext cx="599218" cy="338072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sp>
        <p:nvSpPr>
          <p:cNvPr id="25" name="Tijdelijke aanduiding voor tekst 58">
            <a:extLst>
              <a:ext uri="{FF2B5EF4-FFF2-40B4-BE49-F238E27FC236}">
                <a16:creationId xmlns:a16="http://schemas.microsoft.com/office/drawing/2014/main" id="{B1985646-E81E-4957-B2CC-8894AB5E6FB5}"/>
              </a:ext>
            </a:extLst>
          </p:cNvPr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>
              <a:latin typeface="+mn-lt"/>
            </a:endParaRP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58684138-372F-48E9-B7E1-240B06E9D5D5}"/>
              </a:ext>
            </a:extLst>
          </p:cNvPr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4475DE2B-F287-4540-9128-84BFA16D5AD5}"/>
              </a:ext>
            </a:extLst>
          </p:cNvPr>
          <p:cNvSpPr/>
          <p:nvPr userDrawn="1"/>
        </p:nvSpPr>
        <p:spPr>
          <a:xfrm>
            <a:off x="706702" y="5258338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ACA1C6D5-4835-4AD0-BD3A-9295F029E75B}"/>
              </a:ext>
            </a:extLst>
          </p:cNvPr>
          <p:cNvSpPr/>
          <p:nvPr userDrawn="1"/>
        </p:nvSpPr>
        <p:spPr>
          <a:xfrm>
            <a:off x="706702" y="5749614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9F6F05C-1320-4D33-9FEF-3A6ACA0B215F}"/>
              </a:ext>
            </a:extLst>
          </p:cNvPr>
          <p:cNvCxnSpPr>
            <a:cxnSpLocks/>
          </p:cNvCxnSpPr>
          <p:nvPr userDrawn="1"/>
        </p:nvCxnSpPr>
        <p:spPr>
          <a:xfrm>
            <a:off x="698500" y="2636193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DFC2F157-26F3-4969-8B80-F6EF53C93B42}"/>
              </a:ext>
            </a:extLst>
          </p:cNvPr>
          <p:cNvCxnSpPr>
            <a:cxnSpLocks/>
          </p:cNvCxnSpPr>
          <p:nvPr userDrawn="1"/>
        </p:nvCxnSpPr>
        <p:spPr>
          <a:xfrm>
            <a:off x="698500" y="3127469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61F68AA0-30E5-40EE-BD98-0F1CEE6D6F18}"/>
              </a:ext>
            </a:extLst>
          </p:cNvPr>
          <p:cNvCxnSpPr>
            <a:cxnSpLocks/>
          </p:cNvCxnSpPr>
          <p:nvPr userDrawn="1"/>
        </p:nvCxnSpPr>
        <p:spPr>
          <a:xfrm>
            <a:off x="698500" y="3618745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EBDC20EA-15F9-4C61-947D-EB6E0BC056DD}"/>
              </a:ext>
            </a:extLst>
          </p:cNvPr>
          <p:cNvCxnSpPr>
            <a:cxnSpLocks/>
          </p:cNvCxnSpPr>
          <p:nvPr userDrawn="1"/>
        </p:nvCxnSpPr>
        <p:spPr>
          <a:xfrm>
            <a:off x="698500" y="4445304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B1267E48-345D-404C-A92D-761EE1D4EAB3}"/>
              </a:ext>
            </a:extLst>
          </p:cNvPr>
          <p:cNvCxnSpPr>
            <a:cxnSpLocks/>
          </p:cNvCxnSpPr>
          <p:nvPr userDrawn="1"/>
        </p:nvCxnSpPr>
        <p:spPr>
          <a:xfrm>
            <a:off x="707612" y="5647992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D458CE1D-651B-4ADC-B561-1BC3F3C45D82}"/>
              </a:ext>
            </a:extLst>
          </p:cNvPr>
          <p:cNvCxnSpPr>
            <a:cxnSpLocks/>
          </p:cNvCxnSpPr>
          <p:nvPr userDrawn="1"/>
        </p:nvCxnSpPr>
        <p:spPr>
          <a:xfrm>
            <a:off x="707612" y="6139268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505E2C39-D0C8-4180-83C4-69FC98D3B3E7}"/>
              </a:ext>
            </a:extLst>
          </p:cNvPr>
          <p:cNvSpPr txBox="1"/>
          <p:nvPr userDrawn="1"/>
        </p:nvSpPr>
        <p:spPr>
          <a:xfrm>
            <a:off x="693962" y="701501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b="0" dirty="0">
                <a:solidFill>
                  <a:srgbClr val="0096A5"/>
                </a:solidFill>
                <a:latin typeface="+mj-lt"/>
              </a:rPr>
              <a:t>Feedback aanleveren</a:t>
            </a:r>
            <a:endParaRPr lang="en-US" sz="2400" b="0" dirty="0">
              <a:solidFill>
                <a:srgbClr val="0096A5"/>
              </a:solidFill>
              <a:latin typeface="+mj-lt"/>
            </a:endParaRPr>
          </a:p>
        </p:txBody>
      </p:sp>
      <p:sp>
        <p:nvSpPr>
          <p:cNvPr id="39" name="Vrije vorm 308">
            <a:extLst>
              <a:ext uri="{FF2B5EF4-FFF2-40B4-BE49-F238E27FC236}">
                <a16:creationId xmlns:a16="http://schemas.microsoft.com/office/drawing/2014/main" id="{6750858D-5CE8-4E8F-913D-B7E3DD4F2446}"/>
              </a:ext>
            </a:extLst>
          </p:cNvPr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sp>
        <p:nvSpPr>
          <p:cNvPr id="35" name="Rechthoek 34">
            <a:hlinkClick r:id="rId8"/>
            <a:extLst>
              <a:ext uri="{FF2B5EF4-FFF2-40B4-BE49-F238E27FC236}">
                <a16:creationId xmlns:a16="http://schemas.microsoft.com/office/drawing/2014/main" id="{B785C515-30AB-4B34-97F6-6198ACD43D90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A462FA7-CAC1-4228-B85C-1CAE28159A26}"/>
              </a:ext>
            </a:extLst>
          </p:cNvPr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Feedback aanleveren</a:t>
            </a:r>
          </a:p>
        </p:txBody>
      </p:sp>
    </p:spTree>
    <p:extLst>
      <p:ext uri="{BB962C8B-B14F-4D97-AF65-F5344CB8AC3E}">
        <p14:creationId xmlns:p14="http://schemas.microsoft.com/office/powerpoint/2010/main" val="2200966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S: Video instruc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hoek 10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YouTube links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0" y="2582251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0" y="4795817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2400" b="0" kern="1200" cap="all" baseline="0" noProof="0" dirty="0">
                <a:solidFill>
                  <a:srgbClr val="0096A5"/>
                </a:solidFill>
                <a:latin typeface="+mj-lt"/>
                <a:ea typeface="+mj-ea"/>
                <a:cs typeface="+mj-cs"/>
              </a:rPr>
              <a:t>Video instructies – YouTube links</a:t>
            </a:r>
          </a:p>
        </p:txBody>
      </p:sp>
      <p:cxnSp>
        <p:nvCxnSpPr>
          <p:cNvPr id="49" name="Rechte verbindingslijn 48"/>
          <p:cNvCxnSpPr/>
          <p:nvPr userDrawn="1"/>
        </p:nvCxnSpPr>
        <p:spPr>
          <a:xfrm>
            <a:off x="3394123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6094285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cxnSpLocks/>
          </p:cNvCxnSpPr>
          <p:nvPr userDrawn="1"/>
        </p:nvCxnSpPr>
        <p:spPr>
          <a:xfrm flipH="1">
            <a:off x="672268" y="3879057"/>
            <a:ext cx="8122180" cy="0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H2">
            <a:hlinkClick r:id="" action="ppaction://noaction"/>
          </p:cNvPr>
          <p:cNvSpPr txBox="1"/>
          <p:nvPr userDrawn="1"/>
        </p:nvSpPr>
        <p:spPr>
          <a:xfrm>
            <a:off x="1031406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noProof="0" dirty="0">
                <a:solidFill>
                  <a:srgbClr val="44546A"/>
                </a:solidFill>
                <a:latin typeface="Oswald" panose="02000503000000000000" pitchFamily="2" charset="0"/>
              </a:rPr>
              <a:t>Werken met Tekst Niveaus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l-NL" sz="10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https://youtu.be/hM16rifWsjU</a:t>
            </a:r>
          </a:p>
        </p:txBody>
      </p:sp>
      <p:sp>
        <p:nvSpPr>
          <p:cNvPr id="72" name="H2">
            <a:hlinkClick r:id="" action="ppaction://noaction"/>
          </p:cNvPr>
          <p:cNvSpPr txBox="1"/>
          <p:nvPr userDrawn="1"/>
        </p:nvSpPr>
        <p:spPr>
          <a:xfrm>
            <a:off x="3781120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Afbeeldingen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https://youtu.be/09yTK-OTEPA</a:t>
            </a:r>
          </a:p>
        </p:txBody>
      </p:sp>
      <p:sp>
        <p:nvSpPr>
          <p:cNvPr id="73" name="H2">
            <a:hlinkClick r:id="" action="ppaction://noaction"/>
          </p:cNvPr>
          <p:cNvSpPr txBox="1"/>
          <p:nvPr userDrawn="1"/>
        </p:nvSpPr>
        <p:spPr>
          <a:xfrm>
            <a:off x="6481282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Grafieken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https://youtu.be/fbByse1_RSY</a:t>
            </a:r>
          </a:p>
        </p:txBody>
      </p:sp>
      <p:grpSp>
        <p:nvGrpSpPr>
          <p:cNvPr id="79" name="Grafiek icoon"/>
          <p:cNvGrpSpPr/>
          <p:nvPr userDrawn="1"/>
        </p:nvGrpSpPr>
        <p:grpSpPr>
          <a:xfrm>
            <a:off x="7264959" y="2184002"/>
            <a:ext cx="358817" cy="389873"/>
            <a:chOff x="12468049" y="1754144"/>
            <a:chExt cx="339072" cy="369091"/>
          </a:xfrm>
        </p:grpSpPr>
        <p:sp>
          <p:nvSpPr>
            <p:cNvPr id="80" name="Rechthoek 79"/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1" name="Rechthoek 80"/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2" name="Rechthoek 81"/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83" name="H2">
            <a:hlinkClick r:id="" action="ppaction://noaction"/>
          </p:cNvPr>
          <p:cNvSpPr txBox="1"/>
          <p:nvPr userDrawn="1"/>
        </p:nvSpPr>
        <p:spPr>
          <a:xfrm>
            <a:off x="1066304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Tabellen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https://youtu.be/IIjbiKAotek</a:t>
            </a:r>
          </a:p>
        </p:txBody>
      </p:sp>
      <p:sp>
        <p:nvSpPr>
          <p:cNvPr id="84" name="H2">
            <a:hlinkClick r:id="" action="ppaction://noaction"/>
          </p:cNvPr>
          <p:cNvSpPr txBox="1"/>
          <p:nvPr userDrawn="1"/>
        </p:nvSpPr>
        <p:spPr>
          <a:xfrm>
            <a:off x="3816019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Video’s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https://youtu.be/H_4HH09zxC0</a:t>
            </a:r>
          </a:p>
        </p:txBody>
      </p:sp>
      <p:sp>
        <p:nvSpPr>
          <p:cNvPr id="85" name="H2">
            <a:hlinkClick r:id="" action="ppaction://noaction"/>
          </p:cNvPr>
          <p:cNvSpPr txBox="1"/>
          <p:nvPr userDrawn="1"/>
        </p:nvSpPr>
        <p:spPr>
          <a:xfrm>
            <a:off x="6516180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chemeClr val="accent2"/>
                </a:solidFill>
                <a:latin typeface="+mj-lt"/>
              </a:rPr>
              <a:t> </a:t>
            </a:r>
            <a:br>
              <a:rPr lang="nl-NL" sz="1200" noProof="0" dirty="0">
                <a:solidFill>
                  <a:schemeClr val="tx2"/>
                </a:solidFill>
                <a:latin typeface="+mj-lt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Meer Tips &amp; Tricks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www.pptsolutions.nl</a:t>
            </a:r>
          </a:p>
        </p:txBody>
      </p:sp>
      <p:grpSp>
        <p:nvGrpSpPr>
          <p:cNvPr id="86" name="Tabel icoon"/>
          <p:cNvGrpSpPr/>
          <p:nvPr userDrawn="1"/>
        </p:nvGrpSpPr>
        <p:grpSpPr>
          <a:xfrm>
            <a:off x="1808088" y="4385924"/>
            <a:ext cx="447825" cy="403759"/>
            <a:chOff x="6072040" y="3376043"/>
            <a:chExt cx="1227920" cy="1109109"/>
          </a:xfrm>
        </p:grpSpPr>
        <p:sp>
          <p:nvSpPr>
            <p:cNvPr id="87" name="Rechthoek 86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cxnSp>
          <p:nvCxnSpPr>
            <p:cNvPr id="89" name="Rechte verbindingslijn 88"/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hthoek 93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grpSp>
        <p:nvGrpSpPr>
          <p:cNvPr id="97" name="Video icoon"/>
          <p:cNvGrpSpPr/>
          <p:nvPr userDrawn="1"/>
        </p:nvGrpSpPr>
        <p:grpSpPr>
          <a:xfrm>
            <a:off x="4603376" y="4392447"/>
            <a:ext cx="401285" cy="403079"/>
            <a:chOff x="8066315" y="1676399"/>
            <a:chExt cx="1371600" cy="1380253"/>
          </a:xfrm>
        </p:grpSpPr>
        <p:sp>
          <p:nvSpPr>
            <p:cNvPr id="98" name="Rechthoek 97"/>
            <p:cNvSpPr/>
            <p:nvPr userDrawn="1"/>
          </p:nvSpPr>
          <p:spPr>
            <a:xfrm>
              <a:off x="8066315" y="1687286"/>
              <a:ext cx="1360714" cy="1360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99" name="Vrije vorm 112"/>
            <p:cNvSpPr/>
            <p:nvPr userDrawn="1"/>
          </p:nvSpPr>
          <p:spPr>
            <a:xfrm>
              <a:off x="8077201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100" name="Vrije vorm 113"/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101" name="Freeform 17"/>
          <p:cNvSpPr>
            <a:spLocks noEditPoints="1"/>
          </p:cNvSpPr>
          <p:nvPr userDrawn="1"/>
        </p:nvSpPr>
        <p:spPr bwMode="auto">
          <a:xfrm>
            <a:off x="7294860" y="4392446"/>
            <a:ext cx="409961" cy="409214"/>
          </a:xfrm>
          <a:custGeom>
            <a:avLst/>
            <a:gdLst>
              <a:gd name="T0" fmla="*/ 281 w 445"/>
              <a:gd name="T1" fmla="*/ 374 h 445"/>
              <a:gd name="T2" fmla="*/ 320 w 445"/>
              <a:gd name="T3" fmla="*/ 366 h 445"/>
              <a:gd name="T4" fmla="*/ 297 w 445"/>
              <a:gd name="T5" fmla="*/ 330 h 445"/>
              <a:gd name="T6" fmla="*/ 98 w 445"/>
              <a:gd name="T7" fmla="*/ 344 h 445"/>
              <a:gd name="T8" fmla="*/ 175 w 445"/>
              <a:gd name="T9" fmla="*/ 390 h 445"/>
              <a:gd name="T10" fmla="*/ 147 w 445"/>
              <a:gd name="T11" fmla="*/ 329 h 445"/>
              <a:gd name="T12" fmla="*/ 171 w 445"/>
              <a:gd name="T13" fmla="*/ 324 h 445"/>
              <a:gd name="T14" fmla="*/ 200 w 445"/>
              <a:gd name="T15" fmla="*/ 384 h 445"/>
              <a:gd name="T16" fmla="*/ 234 w 445"/>
              <a:gd name="T17" fmla="*/ 392 h 445"/>
              <a:gd name="T18" fmla="*/ 265 w 445"/>
              <a:gd name="T19" fmla="*/ 349 h 445"/>
              <a:gd name="T20" fmla="*/ 310 w 445"/>
              <a:gd name="T21" fmla="*/ 232 h 445"/>
              <a:gd name="T22" fmla="*/ 306 w 445"/>
              <a:gd name="T23" fmla="*/ 290 h 445"/>
              <a:gd name="T24" fmla="*/ 358 w 445"/>
              <a:gd name="T25" fmla="*/ 330 h 445"/>
              <a:gd name="T26" fmla="*/ 393 w 445"/>
              <a:gd name="T27" fmla="*/ 260 h 445"/>
              <a:gd name="T28" fmla="*/ 159 w 445"/>
              <a:gd name="T29" fmla="*/ 232 h 445"/>
              <a:gd name="T30" fmla="*/ 201 w 445"/>
              <a:gd name="T31" fmla="*/ 295 h 445"/>
              <a:gd name="T32" fmla="*/ 284 w 445"/>
              <a:gd name="T33" fmla="*/ 268 h 445"/>
              <a:gd name="T34" fmla="*/ 48 w 445"/>
              <a:gd name="T35" fmla="*/ 232 h 445"/>
              <a:gd name="T36" fmla="*/ 62 w 445"/>
              <a:gd name="T37" fmla="*/ 292 h 445"/>
              <a:gd name="T38" fmla="*/ 98 w 445"/>
              <a:gd name="T39" fmla="*/ 317 h 445"/>
              <a:gd name="T40" fmla="*/ 139 w 445"/>
              <a:gd name="T41" fmla="*/ 281 h 445"/>
              <a:gd name="T42" fmla="*/ 48 w 445"/>
              <a:gd name="T43" fmla="*/ 232 h 445"/>
              <a:gd name="T44" fmla="*/ 223 w 445"/>
              <a:gd name="T45" fmla="*/ 148 h 445"/>
              <a:gd name="T46" fmla="*/ 162 w 445"/>
              <a:gd name="T47" fmla="*/ 173 h 445"/>
              <a:gd name="T48" fmla="*/ 284 w 445"/>
              <a:gd name="T49" fmla="*/ 173 h 445"/>
              <a:gd name="T50" fmla="*/ 69 w 445"/>
              <a:gd name="T51" fmla="*/ 138 h 445"/>
              <a:gd name="T52" fmla="*/ 48 w 445"/>
              <a:gd name="T53" fmla="*/ 208 h 445"/>
              <a:gd name="T54" fmla="*/ 143 w 445"/>
              <a:gd name="T55" fmla="*/ 137 h 445"/>
              <a:gd name="T56" fmla="*/ 82 w 445"/>
              <a:gd name="T57" fmla="*/ 117 h 445"/>
              <a:gd name="T58" fmla="*/ 302 w 445"/>
              <a:gd name="T59" fmla="*/ 136 h 445"/>
              <a:gd name="T60" fmla="*/ 396 w 445"/>
              <a:gd name="T61" fmla="*/ 208 h 445"/>
              <a:gd name="T62" fmla="*/ 373 w 445"/>
              <a:gd name="T63" fmla="*/ 133 h 445"/>
              <a:gd name="T64" fmla="*/ 281 w 445"/>
              <a:gd name="T65" fmla="*/ 71 h 445"/>
              <a:gd name="T66" fmla="*/ 319 w 445"/>
              <a:gd name="T67" fmla="*/ 105 h 445"/>
              <a:gd name="T68" fmla="*/ 296 w 445"/>
              <a:gd name="T69" fmla="*/ 64 h 445"/>
              <a:gd name="T70" fmla="*/ 146 w 445"/>
              <a:gd name="T71" fmla="*/ 65 h 445"/>
              <a:gd name="T72" fmla="*/ 121 w 445"/>
              <a:gd name="T73" fmla="*/ 108 h 445"/>
              <a:gd name="T74" fmla="*/ 165 w 445"/>
              <a:gd name="T75" fmla="*/ 72 h 445"/>
              <a:gd name="T76" fmla="*/ 212 w 445"/>
              <a:gd name="T77" fmla="*/ 52 h 445"/>
              <a:gd name="T78" fmla="*/ 180 w 445"/>
              <a:gd name="T79" fmla="*/ 96 h 445"/>
              <a:gd name="T80" fmla="*/ 238 w 445"/>
              <a:gd name="T81" fmla="*/ 124 h 445"/>
              <a:gd name="T82" fmla="*/ 255 w 445"/>
              <a:gd name="T83" fmla="*/ 75 h 445"/>
              <a:gd name="T84" fmla="*/ 223 w 445"/>
              <a:gd name="T85" fmla="*/ 49 h 445"/>
              <a:gd name="T86" fmla="*/ 293 w 445"/>
              <a:gd name="T87" fmla="*/ 11 h 445"/>
              <a:gd name="T88" fmla="*/ 380 w 445"/>
              <a:gd name="T89" fmla="*/ 65 h 445"/>
              <a:gd name="T90" fmla="*/ 433 w 445"/>
              <a:gd name="T91" fmla="*/ 151 h 445"/>
              <a:gd name="T92" fmla="*/ 442 w 445"/>
              <a:gd name="T93" fmla="*/ 258 h 445"/>
              <a:gd name="T94" fmla="*/ 402 w 445"/>
              <a:gd name="T95" fmla="*/ 353 h 445"/>
              <a:gd name="T96" fmla="*/ 325 w 445"/>
              <a:gd name="T97" fmla="*/ 420 h 445"/>
              <a:gd name="T98" fmla="*/ 223 w 445"/>
              <a:gd name="T99" fmla="*/ 445 h 445"/>
              <a:gd name="T100" fmla="*/ 120 w 445"/>
              <a:gd name="T101" fmla="*/ 420 h 445"/>
              <a:gd name="T102" fmla="*/ 43 w 445"/>
              <a:gd name="T103" fmla="*/ 353 h 445"/>
              <a:gd name="T104" fmla="*/ 2 w 445"/>
              <a:gd name="T105" fmla="*/ 258 h 445"/>
              <a:gd name="T106" fmla="*/ 11 w 445"/>
              <a:gd name="T107" fmla="*/ 151 h 445"/>
              <a:gd name="T108" fmla="*/ 66 w 445"/>
              <a:gd name="T109" fmla="*/ 65 h 445"/>
              <a:gd name="T110" fmla="*/ 152 w 445"/>
              <a:gd name="T111" fmla="*/ 1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5" h="445">
                <a:moveTo>
                  <a:pt x="297" y="330"/>
                </a:moveTo>
                <a:lnTo>
                  <a:pt x="289" y="353"/>
                </a:lnTo>
                <a:lnTo>
                  <a:pt x="281" y="374"/>
                </a:lnTo>
                <a:lnTo>
                  <a:pt x="270" y="390"/>
                </a:lnTo>
                <a:lnTo>
                  <a:pt x="296" y="380"/>
                </a:lnTo>
                <a:lnTo>
                  <a:pt x="320" y="366"/>
                </a:lnTo>
                <a:lnTo>
                  <a:pt x="342" y="350"/>
                </a:lnTo>
                <a:lnTo>
                  <a:pt x="319" y="339"/>
                </a:lnTo>
                <a:lnTo>
                  <a:pt x="297" y="330"/>
                </a:lnTo>
                <a:close/>
                <a:moveTo>
                  <a:pt x="147" y="329"/>
                </a:moveTo>
                <a:lnTo>
                  <a:pt x="120" y="337"/>
                </a:lnTo>
                <a:lnTo>
                  <a:pt x="98" y="344"/>
                </a:lnTo>
                <a:lnTo>
                  <a:pt x="121" y="364"/>
                </a:lnTo>
                <a:lnTo>
                  <a:pt x="146" y="379"/>
                </a:lnTo>
                <a:lnTo>
                  <a:pt x="175" y="390"/>
                </a:lnTo>
                <a:lnTo>
                  <a:pt x="165" y="373"/>
                </a:lnTo>
                <a:lnTo>
                  <a:pt x="155" y="352"/>
                </a:lnTo>
                <a:lnTo>
                  <a:pt x="147" y="329"/>
                </a:lnTo>
                <a:close/>
                <a:moveTo>
                  <a:pt x="238" y="320"/>
                </a:moveTo>
                <a:lnTo>
                  <a:pt x="203" y="320"/>
                </a:lnTo>
                <a:lnTo>
                  <a:pt x="171" y="324"/>
                </a:lnTo>
                <a:lnTo>
                  <a:pt x="180" y="349"/>
                </a:lnTo>
                <a:lnTo>
                  <a:pt x="190" y="368"/>
                </a:lnTo>
                <a:lnTo>
                  <a:pt x="200" y="384"/>
                </a:lnTo>
                <a:lnTo>
                  <a:pt x="212" y="392"/>
                </a:lnTo>
                <a:lnTo>
                  <a:pt x="223" y="396"/>
                </a:lnTo>
                <a:lnTo>
                  <a:pt x="234" y="392"/>
                </a:lnTo>
                <a:lnTo>
                  <a:pt x="245" y="384"/>
                </a:lnTo>
                <a:lnTo>
                  <a:pt x="255" y="368"/>
                </a:lnTo>
                <a:lnTo>
                  <a:pt x="265" y="349"/>
                </a:lnTo>
                <a:lnTo>
                  <a:pt x="273" y="325"/>
                </a:lnTo>
                <a:lnTo>
                  <a:pt x="238" y="320"/>
                </a:lnTo>
                <a:close/>
                <a:moveTo>
                  <a:pt x="310" y="232"/>
                </a:moveTo>
                <a:lnTo>
                  <a:pt x="309" y="254"/>
                </a:lnTo>
                <a:lnTo>
                  <a:pt x="308" y="272"/>
                </a:lnTo>
                <a:lnTo>
                  <a:pt x="306" y="290"/>
                </a:lnTo>
                <a:lnTo>
                  <a:pt x="302" y="306"/>
                </a:lnTo>
                <a:lnTo>
                  <a:pt x="331" y="316"/>
                </a:lnTo>
                <a:lnTo>
                  <a:pt x="358" y="330"/>
                </a:lnTo>
                <a:lnTo>
                  <a:pt x="373" y="308"/>
                </a:lnTo>
                <a:lnTo>
                  <a:pt x="385" y="285"/>
                </a:lnTo>
                <a:lnTo>
                  <a:pt x="393" y="260"/>
                </a:lnTo>
                <a:lnTo>
                  <a:pt x="396" y="232"/>
                </a:lnTo>
                <a:lnTo>
                  <a:pt x="310" y="232"/>
                </a:lnTo>
                <a:close/>
                <a:moveTo>
                  <a:pt x="159" y="232"/>
                </a:moveTo>
                <a:lnTo>
                  <a:pt x="162" y="267"/>
                </a:lnTo>
                <a:lnTo>
                  <a:pt x="166" y="299"/>
                </a:lnTo>
                <a:lnTo>
                  <a:pt x="201" y="295"/>
                </a:lnTo>
                <a:lnTo>
                  <a:pt x="239" y="295"/>
                </a:lnTo>
                <a:lnTo>
                  <a:pt x="278" y="301"/>
                </a:lnTo>
                <a:lnTo>
                  <a:pt x="284" y="268"/>
                </a:lnTo>
                <a:lnTo>
                  <a:pt x="286" y="232"/>
                </a:lnTo>
                <a:lnTo>
                  <a:pt x="159" y="232"/>
                </a:lnTo>
                <a:close/>
                <a:moveTo>
                  <a:pt x="48" y="232"/>
                </a:moveTo>
                <a:lnTo>
                  <a:pt x="50" y="255"/>
                </a:lnTo>
                <a:lnTo>
                  <a:pt x="56" y="275"/>
                </a:lnTo>
                <a:lnTo>
                  <a:pt x="62" y="292"/>
                </a:lnTo>
                <a:lnTo>
                  <a:pt x="71" y="308"/>
                </a:lnTo>
                <a:lnTo>
                  <a:pt x="82" y="324"/>
                </a:lnTo>
                <a:lnTo>
                  <a:pt x="98" y="317"/>
                </a:lnTo>
                <a:lnTo>
                  <a:pt x="119" y="311"/>
                </a:lnTo>
                <a:lnTo>
                  <a:pt x="142" y="304"/>
                </a:lnTo>
                <a:lnTo>
                  <a:pt x="139" y="281"/>
                </a:lnTo>
                <a:lnTo>
                  <a:pt x="137" y="257"/>
                </a:lnTo>
                <a:lnTo>
                  <a:pt x="135" y="232"/>
                </a:lnTo>
                <a:lnTo>
                  <a:pt x="48" y="232"/>
                </a:lnTo>
                <a:close/>
                <a:moveTo>
                  <a:pt x="278" y="141"/>
                </a:moveTo>
                <a:lnTo>
                  <a:pt x="250" y="146"/>
                </a:lnTo>
                <a:lnTo>
                  <a:pt x="223" y="148"/>
                </a:lnTo>
                <a:lnTo>
                  <a:pt x="193" y="146"/>
                </a:lnTo>
                <a:lnTo>
                  <a:pt x="166" y="143"/>
                </a:lnTo>
                <a:lnTo>
                  <a:pt x="162" y="173"/>
                </a:lnTo>
                <a:lnTo>
                  <a:pt x="159" y="208"/>
                </a:lnTo>
                <a:lnTo>
                  <a:pt x="286" y="208"/>
                </a:lnTo>
                <a:lnTo>
                  <a:pt x="284" y="173"/>
                </a:lnTo>
                <a:lnTo>
                  <a:pt x="278" y="141"/>
                </a:lnTo>
                <a:close/>
                <a:moveTo>
                  <a:pt x="82" y="117"/>
                </a:moveTo>
                <a:lnTo>
                  <a:pt x="69" y="138"/>
                </a:lnTo>
                <a:lnTo>
                  <a:pt x="59" y="160"/>
                </a:lnTo>
                <a:lnTo>
                  <a:pt x="51" y="184"/>
                </a:lnTo>
                <a:lnTo>
                  <a:pt x="48" y="208"/>
                </a:lnTo>
                <a:lnTo>
                  <a:pt x="135" y="208"/>
                </a:lnTo>
                <a:lnTo>
                  <a:pt x="138" y="172"/>
                </a:lnTo>
                <a:lnTo>
                  <a:pt x="143" y="137"/>
                </a:lnTo>
                <a:lnTo>
                  <a:pt x="119" y="131"/>
                </a:lnTo>
                <a:lnTo>
                  <a:pt x="99" y="124"/>
                </a:lnTo>
                <a:lnTo>
                  <a:pt x="82" y="117"/>
                </a:lnTo>
                <a:close/>
                <a:moveTo>
                  <a:pt x="358" y="111"/>
                </a:moveTo>
                <a:lnTo>
                  <a:pt x="331" y="125"/>
                </a:lnTo>
                <a:lnTo>
                  <a:pt x="302" y="136"/>
                </a:lnTo>
                <a:lnTo>
                  <a:pt x="308" y="171"/>
                </a:lnTo>
                <a:lnTo>
                  <a:pt x="310" y="208"/>
                </a:lnTo>
                <a:lnTo>
                  <a:pt x="396" y="208"/>
                </a:lnTo>
                <a:lnTo>
                  <a:pt x="393" y="183"/>
                </a:lnTo>
                <a:lnTo>
                  <a:pt x="385" y="158"/>
                </a:lnTo>
                <a:lnTo>
                  <a:pt x="373" y="133"/>
                </a:lnTo>
                <a:lnTo>
                  <a:pt x="358" y="111"/>
                </a:lnTo>
                <a:close/>
                <a:moveTo>
                  <a:pt x="270" y="54"/>
                </a:moveTo>
                <a:lnTo>
                  <a:pt x="281" y="71"/>
                </a:lnTo>
                <a:lnTo>
                  <a:pt x="289" y="90"/>
                </a:lnTo>
                <a:lnTo>
                  <a:pt x="297" y="113"/>
                </a:lnTo>
                <a:lnTo>
                  <a:pt x="319" y="105"/>
                </a:lnTo>
                <a:lnTo>
                  <a:pt x="342" y="95"/>
                </a:lnTo>
                <a:lnTo>
                  <a:pt x="320" y="77"/>
                </a:lnTo>
                <a:lnTo>
                  <a:pt x="296" y="64"/>
                </a:lnTo>
                <a:lnTo>
                  <a:pt x="270" y="54"/>
                </a:lnTo>
                <a:close/>
                <a:moveTo>
                  <a:pt x="175" y="54"/>
                </a:moveTo>
                <a:lnTo>
                  <a:pt x="146" y="65"/>
                </a:lnTo>
                <a:lnTo>
                  <a:pt x="121" y="80"/>
                </a:lnTo>
                <a:lnTo>
                  <a:pt x="98" y="99"/>
                </a:lnTo>
                <a:lnTo>
                  <a:pt x="121" y="108"/>
                </a:lnTo>
                <a:lnTo>
                  <a:pt x="149" y="115"/>
                </a:lnTo>
                <a:lnTo>
                  <a:pt x="155" y="91"/>
                </a:lnTo>
                <a:lnTo>
                  <a:pt x="165" y="72"/>
                </a:lnTo>
                <a:lnTo>
                  <a:pt x="175" y="54"/>
                </a:lnTo>
                <a:close/>
                <a:moveTo>
                  <a:pt x="223" y="49"/>
                </a:moveTo>
                <a:lnTo>
                  <a:pt x="212" y="52"/>
                </a:lnTo>
                <a:lnTo>
                  <a:pt x="200" y="61"/>
                </a:lnTo>
                <a:lnTo>
                  <a:pt x="190" y="75"/>
                </a:lnTo>
                <a:lnTo>
                  <a:pt x="180" y="96"/>
                </a:lnTo>
                <a:lnTo>
                  <a:pt x="171" y="120"/>
                </a:lnTo>
                <a:lnTo>
                  <a:pt x="203" y="124"/>
                </a:lnTo>
                <a:lnTo>
                  <a:pt x="238" y="124"/>
                </a:lnTo>
                <a:lnTo>
                  <a:pt x="273" y="120"/>
                </a:lnTo>
                <a:lnTo>
                  <a:pt x="265" y="95"/>
                </a:lnTo>
                <a:lnTo>
                  <a:pt x="255" y="75"/>
                </a:lnTo>
                <a:lnTo>
                  <a:pt x="245" y="61"/>
                </a:lnTo>
                <a:lnTo>
                  <a:pt x="234" y="52"/>
                </a:lnTo>
                <a:lnTo>
                  <a:pt x="223" y="49"/>
                </a:lnTo>
                <a:close/>
                <a:moveTo>
                  <a:pt x="223" y="0"/>
                </a:moveTo>
                <a:lnTo>
                  <a:pt x="259" y="3"/>
                </a:lnTo>
                <a:lnTo>
                  <a:pt x="293" y="11"/>
                </a:lnTo>
                <a:lnTo>
                  <a:pt x="325" y="25"/>
                </a:lnTo>
                <a:lnTo>
                  <a:pt x="354" y="42"/>
                </a:lnTo>
                <a:lnTo>
                  <a:pt x="380" y="65"/>
                </a:lnTo>
                <a:lnTo>
                  <a:pt x="402" y="90"/>
                </a:lnTo>
                <a:lnTo>
                  <a:pt x="420" y="120"/>
                </a:lnTo>
                <a:lnTo>
                  <a:pt x="433" y="151"/>
                </a:lnTo>
                <a:lnTo>
                  <a:pt x="442" y="186"/>
                </a:lnTo>
                <a:lnTo>
                  <a:pt x="445" y="222"/>
                </a:lnTo>
                <a:lnTo>
                  <a:pt x="442" y="258"/>
                </a:lnTo>
                <a:lnTo>
                  <a:pt x="433" y="292"/>
                </a:lnTo>
                <a:lnTo>
                  <a:pt x="420" y="325"/>
                </a:lnTo>
                <a:lnTo>
                  <a:pt x="402" y="353"/>
                </a:lnTo>
                <a:lnTo>
                  <a:pt x="380" y="379"/>
                </a:lnTo>
                <a:lnTo>
                  <a:pt x="354" y="402"/>
                </a:lnTo>
                <a:lnTo>
                  <a:pt x="325" y="420"/>
                </a:lnTo>
                <a:lnTo>
                  <a:pt x="293" y="434"/>
                </a:lnTo>
                <a:lnTo>
                  <a:pt x="259" y="441"/>
                </a:lnTo>
                <a:lnTo>
                  <a:pt x="223" y="445"/>
                </a:lnTo>
                <a:lnTo>
                  <a:pt x="187" y="441"/>
                </a:lnTo>
                <a:lnTo>
                  <a:pt x="152" y="434"/>
                </a:lnTo>
                <a:lnTo>
                  <a:pt x="120" y="420"/>
                </a:lnTo>
                <a:lnTo>
                  <a:pt x="91" y="402"/>
                </a:lnTo>
                <a:lnTo>
                  <a:pt x="66" y="379"/>
                </a:lnTo>
                <a:lnTo>
                  <a:pt x="43" y="353"/>
                </a:lnTo>
                <a:lnTo>
                  <a:pt x="25" y="325"/>
                </a:lnTo>
                <a:lnTo>
                  <a:pt x="11" y="292"/>
                </a:lnTo>
                <a:lnTo>
                  <a:pt x="2" y="258"/>
                </a:lnTo>
                <a:lnTo>
                  <a:pt x="0" y="222"/>
                </a:lnTo>
                <a:lnTo>
                  <a:pt x="2" y="186"/>
                </a:lnTo>
                <a:lnTo>
                  <a:pt x="11" y="151"/>
                </a:lnTo>
                <a:lnTo>
                  <a:pt x="25" y="120"/>
                </a:lnTo>
                <a:lnTo>
                  <a:pt x="43" y="90"/>
                </a:lnTo>
                <a:lnTo>
                  <a:pt x="66" y="65"/>
                </a:lnTo>
                <a:lnTo>
                  <a:pt x="91" y="42"/>
                </a:lnTo>
                <a:lnTo>
                  <a:pt x="120" y="25"/>
                </a:lnTo>
                <a:lnTo>
                  <a:pt x="152" y="11"/>
                </a:lnTo>
                <a:lnTo>
                  <a:pt x="187" y="3"/>
                </a:lnTo>
                <a:lnTo>
                  <a:pt x="223" y="0"/>
                </a:ln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800" noProof="0" dirty="0"/>
          </a:p>
        </p:txBody>
      </p:sp>
      <p:grpSp>
        <p:nvGrpSpPr>
          <p:cNvPr id="120" name="Knop uitleg"/>
          <p:cNvGrpSpPr/>
          <p:nvPr userDrawn="1"/>
        </p:nvGrpSpPr>
        <p:grpSpPr>
          <a:xfrm>
            <a:off x="9508901" y="2860359"/>
            <a:ext cx="1947767" cy="2037397"/>
            <a:chOff x="9275416" y="2755352"/>
            <a:chExt cx="1944216" cy="2037397"/>
          </a:xfrm>
        </p:grpSpPr>
        <p:sp>
          <p:nvSpPr>
            <p:cNvPr id="43" name="Rechthoek: afgeronde hoeken 42"/>
            <p:cNvSpPr/>
            <p:nvPr userDrawn="1"/>
          </p:nvSpPr>
          <p:spPr>
            <a:xfrm>
              <a:off x="9275416" y="2755352"/>
              <a:ext cx="1944216" cy="2037397"/>
            </a:xfrm>
            <a:prstGeom prst="roundRect">
              <a:avLst>
                <a:gd name="adj" fmla="val 3052"/>
              </a:avLst>
            </a:prstGeom>
            <a:solidFill>
              <a:srgbClr val="FF7800"/>
            </a:solidFill>
            <a:ln>
              <a:noFill/>
            </a:ln>
            <a:effectLst>
              <a:outerShdw dist="50800" dir="2700000" algn="tl" rotWithShape="0">
                <a:srgbClr val="76717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ep 41"/>
            <p:cNvGrpSpPr/>
            <p:nvPr userDrawn="1"/>
          </p:nvGrpSpPr>
          <p:grpSpPr>
            <a:xfrm>
              <a:off x="9434682" y="3006335"/>
              <a:ext cx="1625685" cy="1701927"/>
              <a:chOff x="9434682" y="3006335"/>
              <a:chExt cx="1625685" cy="1701927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9815476" y="3006335"/>
                <a:ext cx="864096" cy="8640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H2">
                <a:hlinkClick r:id="" action="ppaction://noaction"/>
              </p:cNvPr>
              <p:cNvSpPr txBox="1"/>
              <p:nvPr userDrawn="1"/>
            </p:nvSpPr>
            <p:spPr>
              <a:xfrm>
                <a:off x="9434682" y="3998106"/>
                <a:ext cx="1625685" cy="710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21751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Open deze dia in de diavoorstelling en klik</a:t>
                </a:r>
                <a:b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</a:b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 de YouTube-link</a:t>
                </a:r>
                <a:endParaRPr lang="nl-NL" sz="1000" kern="1200" noProof="0" dirty="0">
                  <a:solidFill>
                    <a:srgbClr val="FFFFFF"/>
                  </a:solidFill>
                  <a:latin typeface="Oswald" panose="02000503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17" name="Groep 116"/>
              <p:cNvGrpSpPr>
                <a:grpSpLocks noChangeAspect="1"/>
              </p:cNvGrpSpPr>
              <p:nvPr userDrawn="1"/>
            </p:nvGrpSpPr>
            <p:grpSpPr>
              <a:xfrm>
                <a:off x="10139574" y="3193941"/>
                <a:ext cx="215900" cy="464820"/>
                <a:chOff x="9836152" y="1052862"/>
                <a:chExt cx="269875" cy="581025"/>
              </a:xfrm>
              <a:solidFill>
                <a:schemeClr val="bg1"/>
              </a:solidFill>
            </p:grpSpPr>
            <p:sp>
              <p:nvSpPr>
                <p:cNvPr id="118" name="Freeform 300"/>
                <p:cNvSpPr>
                  <a:spLocks/>
                </p:cNvSpPr>
                <p:nvPr/>
              </p:nvSpPr>
              <p:spPr bwMode="auto">
                <a:xfrm>
                  <a:off x="9836152" y="1219549"/>
                  <a:ext cx="269875" cy="414338"/>
                </a:xfrm>
                <a:custGeom>
                  <a:avLst/>
                  <a:gdLst>
                    <a:gd name="T0" fmla="*/ 54 w 170"/>
                    <a:gd name="T1" fmla="*/ 0 h 261"/>
                    <a:gd name="T2" fmla="*/ 77 w 170"/>
                    <a:gd name="T3" fmla="*/ 0 h 261"/>
                    <a:gd name="T4" fmla="*/ 77 w 170"/>
                    <a:gd name="T5" fmla="*/ 67 h 261"/>
                    <a:gd name="T6" fmla="*/ 77 w 170"/>
                    <a:gd name="T7" fmla="*/ 73 h 261"/>
                    <a:gd name="T8" fmla="*/ 79 w 170"/>
                    <a:gd name="T9" fmla="*/ 75 h 261"/>
                    <a:gd name="T10" fmla="*/ 85 w 170"/>
                    <a:gd name="T11" fmla="*/ 75 h 261"/>
                    <a:gd name="T12" fmla="*/ 87 w 170"/>
                    <a:gd name="T13" fmla="*/ 75 h 261"/>
                    <a:gd name="T14" fmla="*/ 92 w 170"/>
                    <a:gd name="T15" fmla="*/ 73 h 261"/>
                    <a:gd name="T16" fmla="*/ 92 w 170"/>
                    <a:gd name="T17" fmla="*/ 67 h 261"/>
                    <a:gd name="T18" fmla="*/ 92 w 170"/>
                    <a:gd name="T19" fmla="*/ 0 h 261"/>
                    <a:gd name="T20" fmla="*/ 116 w 170"/>
                    <a:gd name="T21" fmla="*/ 0 h 261"/>
                    <a:gd name="T22" fmla="*/ 136 w 170"/>
                    <a:gd name="T23" fmla="*/ 8 h 261"/>
                    <a:gd name="T24" fmla="*/ 154 w 170"/>
                    <a:gd name="T25" fmla="*/ 21 h 261"/>
                    <a:gd name="T26" fmla="*/ 165 w 170"/>
                    <a:gd name="T27" fmla="*/ 42 h 261"/>
                    <a:gd name="T28" fmla="*/ 170 w 170"/>
                    <a:gd name="T29" fmla="*/ 65 h 261"/>
                    <a:gd name="T30" fmla="*/ 170 w 170"/>
                    <a:gd name="T31" fmla="*/ 160 h 261"/>
                    <a:gd name="T32" fmla="*/ 167 w 170"/>
                    <a:gd name="T33" fmla="*/ 181 h 261"/>
                    <a:gd name="T34" fmla="*/ 159 w 170"/>
                    <a:gd name="T35" fmla="*/ 204 h 261"/>
                    <a:gd name="T36" fmla="*/ 149 w 170"/>
                    <a:gd name="T37" fmla="*/ 225 h 261"/>
                    <a:gd name="T38" fmla="*/ 134 w 170"/>
                    <a:gd name="T39" fmla="*/ 245 h 261"/>
                    <a:gd name="T40" fmla="*/ 110 w 170"/>
                    <a:gd name="T41" fmla="*/ 258 h 261"/>
                    <a:gd name="T42" fmla="*/ 85 w 170"/>
                    <a:gd name="T43" fmla="*/ 261 h 261"/>
                    <a:gd name="T44" fmla="*/ 59 w 170"/>
                    <a:gd name="T45" fmla="*/ 258 h 261"/>
                    <a:gd name="T46" fmla="*/ 36 w 170"/>
                    <a:gd name="T47" fmla="*/ 245 h 261"/>
                    <a:gd name="T48" fmla="*/ 20 w 170"/>
                    <a:gd name="T49" fmla="*/ 225 h 261"/>
                    <a:gd name="T50" fmla="*/ 7 w 170"/>
                    <a:gd name="T51" fmla="*/ 204 h 261"/>
                    <a:gd name="T52" fmla="*/ 2 w 170"/>
                    <a:gd name="T53" fmla="*/ 181 h 261"/>
                    <a:gd name="T54" fmla="*/ 0 w 170"/>
                    <a:gd name="T55" fmla="*/ 160 h 261"/>
                    <a:gd name="T56" fmla="*/ 0 w 170"/>
                    <a:gd name="T57" fmla="*/ 65 h 261"/>
                    <a:gd name="T58" fmla="*/ 5 w 170"/>
                    <a:gd name="T59" fmla="*/ 42 h 261"/>
                    <a:gd name="T60" fmla="*/ 15 w 170"/>
                    <a:gd name="T61" fmla="*/ 21 h 261"/>
                    <a:gd name="T62" fmla="*/ 33 w 170"/>
                    <a:gd name="T63" fmla="*/ 8 h 261"/>
                    <a:gd name="T64" fmla="*/ 54 w 170"/>
                    <a:gd name="T65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" h="261">
                      <a:moveTo>
                        <a:pt x="54" y="0"/>
                      </a:moveTo>
                      <a:lnTo>
                        <a:pt x="77" y="0"/>
                      </a:lnTo>
                      <a:lnTo>
                        <a:pt x="77" y="67"/>
                      </a:lnTo>
                      <a:lnTo>
                        <a:pt x="77" y="73"/>
                      </a:lnTo>
                      <a:lnTo>
                        <a:pt x="79" y="75"/>
                      </a:lnTo>
                      <a:lnTo>
                        <a:pt x="85" y="75"/>
                      </a:lnTo>
                      <a:lnTo>
                        <a:pt x="87" y="75"/>
                      </a:lnTo>
                      <a:lnTo>
                        <a:pt x="92" y="73"/>
                      </a:lnTo>
                      <a:lnTo>
                        <a:pt x="92" y="67"/>
                      </a:lnTo>
                      <a:lnTo>
                        <a:pt x="92" y="0"/>
                      </a:lnTo>
                      <a:lnTo>
                        <a:pt x="116" y="0"/>
                      </a:lnTo>
                      <a:lnTo>
                        <a:pt x="136" y="8"/>
                      </a:lnTo>
                      <a:lnTo>
                        <a:pt x="154" y="21"/>
                      </a:lnTo>
                      <a:lnTo>
                        <a:pt x="165" y="42"/>
                      </a:lnTo>
                      <a:lnTo>
                        <a:pt x="170" y="65"/>
                      </a:lnTo>
                      <a:lnTo>
                        <a:pt x="170" y="160"/>
                      </a:lnTo>
                      <a:lnTo>
                        <a:pt x="167" y="181"/>
                      </a:lnTo>
                      <a:lnTo>
                        <a:pt x="159" y="204"/>
                      </a:lnTo>
                      <a:lnTo>
                        <a:pt x="149" y="225"/>
                      </a:lnTo>
                      <a:lnTo>
                        <a:pt x="134" y="245"/>
                      </a:lnTo>
                      <a:lnTo>
                        <a:pt x="110" y="258"/>
                      </a:lnTo>
                      <a:lnTo>
                        <a:pt x="85" y="261"/>
                      </a:lnTo>
                      <a:lnTo>
                        <a:pt x="59" y="258"/>
                      </a:lnTo>
                      <a:lnTo>
                        <a:pt x="36" y="245"/>
                      </a:lnTo>
                      <a:lnTo>
                        <a:pt x="20" y="225"/>
                      </a:lnTo>
                      <a:lnTo>
                        <a:pt x="7" y="204"/>
                      </a:lnTo>
                      <a:lnTo>
                        <a:pt x="2" y="181"/>
                      </a:lnTo>
                      <a:lnTo>
                        <a:pt x="0" y="160"/>
                      </a:lnTo>
                      <a:lnTo>
                        <a:pt x="0" y="65"/>
                      </a:lnTo>
                      <a:lnTo>
                        <a:pt x="5" y="42"/>
                      </a:lnTo>
                      <a:lnTo>
                        <a:pt x="15" y="21"/>
                      </a:lnTo>
                      <a:lnTo>
                        <a:pt x="33" y="8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Freeform 301"/>
                <p:cNvSpPr>
                  <a:spLocks/>
                </p:cNvSpPr>
                <p:nvPr/>
              </p:nvSpPr>
              <p:spPr bwMode="auto">
                <a:xfrm>
                  <a:off x="9864727" y="1052862"/>
                  <a:ext cx="122238" cy="163513"/>
                </a:xfrm>
                <a:custGeom>
                  <a:avLst/>
                  <a:gdLst>
                    <a:gd name="T0" fmla="*/ 15 w 77"/>
                    <a:gd name="T1" fmla="*/ 0 h 103"/>
                    <a:gd name="T2" fmla="*/ 18 w 77"/>
                    <a:gd name="T3" fmla="*/ 0 h 103"/>
                    <a:gd name="T4" fmla="*/ 23 w 77"/>
                    <a:gd name="T5" fmla="*/ 5 h 103"/>
                    <a:gd name="T6" fmla="*/ 23 w 77"/>
                    <a:gd name="T7" fmla="*/ 10 h 103"/>
                    <a:gd name="T8" fmla="*/ 23 w 77"/>
                    <a:gd name="T9" fmla="*/ 13 h 103"/>
                    <a:gd name="T10" fmla="*/ 23 w 77"/>
                    <a:gd name="T11" fmla="*/ 13 h 103"/>
                    <a:gd name="T12" fmla="*/ 23 w 77"/>
                    <a:gd name="T13" fmla="*/ 15 h 103"/>
                    <a:gd name="T14" fmla="*/ 23 w 77"/>
                    <a:gd name="T15" fmla="*/ 15 h 103"/>
                    <a:gd name="T16" fmla="*/ 20 w 77"/>
                    <a:gd name="T17" fmla="*/ 18 h 103"/>
                    <a:gd name="T18" fmla="*/ 20 w 77"/>
                    <a:gd name="T19" fmla="*/ 23 h 103"/>
                    <a:gd name="T20" fmla="*/ 18 w 77"/>
                    <a:gd name="T21" fmla="*/ 28 h 103"/>
                    <a:gd name="T22" fmla="*/ 20 w 77"/>
                    <a:gd name="T23" fmla="*/ 36 h 103"/>
                    <a:gd name="T24" fmla="*/ 23 w 77"/>
                    <a:gd name="T25" fmla="*/ 44 h 103"/>
                    <a:gd name="T26" fmla="*/ 28 w 77"/>
                    <a:gd name="T27" fmla="*/ 49 h 103"/>
                    <a:gd name="T28" fmla="*/ 33 w 77"/>
                    <a:gd name="T29" fmla="*/ 51 h 103"/>
                    <a:gd name="T30" fmla="*/ 43 w 77"/>
                    <a:gd name="T31" fmla="*/ 56 h 103"/>
                    <a:gd name="T32" fmla="*/ 54 w 77"/>
                    <a:gd name="T33" fmla="*/ 62 h 103"/>
                    <a:gd name="T34" fmla="*/ 61 w 77"/>
                    <a:gd name="T35" fmla="*/ 69 h 103"/>
                    <a:gd name="T36" fmla="*/ 67 w 77"/>
                    <a:gd name="T37" fmla="*/ 74 h 103"/>
                    <a:gd name="T38" fmla="*/ 72 w 77"/>
                    <a:gd name="T39" fmla="*/ 82 h 103"/>
                    <a:gd name="T40" fmla="*/ 74 w 77"/>
                    <a:gd name="T41" fmla="*/ 93 h 103"/>
                    <a:gd name="T42" fmla="*/ 77 w 77"/>
                    <a:gd name="T43" fmla="*/ 103 h 103"/>
                    <a:gd name="T44" fmla="*/ 56 w 77"/>
                    <a:gd name="T45" fmla="*/ 103 h 103"/>
                    <a:gd name="T46" fmla="*/ 54 w 77"/>
                    <a:gd name="T47" fmla="*/ 98 h 103"/>
                    <a:gd name="T48" fmla="*/ 51 w 77"/>
                    <a:gd name="T49" fmla="*/ 87 h 103"/>
                    <a:gd name="T50" fmla="*/ 46 w 77"/>
                    <a:gd name="T51" fmla="*/ 82 h 103"/>
                    <a:gd name="T52" fmla="*/ 43 w 77"/>
                    <a:gd name="T53" fmla="*/ 77 h 103"/>
                    <a:gd name="T54" fmla="*/ 36 w 77"/>
                    <a:gd name="T55" fmla="*/ 74 h 103"/>
                    <a:gd name="T56" fmla="*/ 23 w 77"/>
                    <a:gd name="T57" fmla="*/ 69 h 103"/>
                    <a:gd name="T58" fmla="*/ 15 w 77"/>
                    <a:gd name="T59" fmla="*/ 62 h 103"/>
                    <a:gd name="T60" fmla="*/ 7 w 77"/>
                    <a:gd name="T61" fmla="*/ 54 h 103"/>
                    <a:gd name="T62" fmla="*/ 2 w 77"/>
                    <a:gd name="T63" fmla="*/ 46 h 103"/>
                    <a:gd name="T64" fmla="*/ 0 w 77"/>
                    <a:gd name="T65" fmla="*/ 38 h 103"/>
                    <a:gd name="T66" fmla="*/ 0 w 77"/>
                    <a:gd name="T67" fmla="*/ 28 h 103"/>
                    <a:gd name="T68" fmla="*/ 0 w 77"/>
                    <a:gd name="T69" fmla="*/ 20 h 103"/>
                    <a:gd name="T70" fmla="*/ 2 w 77"/>
                    <a:gd name="T71" fmla="*/ 13 h 103"/>
                    <a:gd name="T72" fmla="*/ 5 w 77"/>
                    <a:gd name="T73" fmla="*/ 7 h 103"/>
                    <a:gd name="T74" fmla="*/ 5 w 77"/>
                    <a:gd name="T75" fmla="*/ 5 h 103"/>
                    <a:gd name="T76" fmla="*/ 5 w 77"/>
                    <a:gd name="T77" fmla="*/ 5 h 103"/>
                    <a:gd name="T78" fmla="*/ 10 w 77"/>
                    <a:gd name="T79" fmla="*/ 0 h 103"/>
                    <a:gd name="T80" fmla="*/ 15 w 77"/>
                    <a:gd name="T8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" h="103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3" y="5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0" y="18"/>
                      </a:lnTo>
                      <a:lnTo>
                        <a:pt x="20" y="23"/>
                      </a:lnTo>
                      <a:lnTo>
                        <a:pt x="18" y="28"/>
                      </a:lnTo>
                      <a:lnTo>
                        <a:pt x="20" y="36"/>
                      </a:lnTo>
                      <a:lnTo>
                        <a:pt x="23" y="44"/>
                      </a:lnTo>
                      <a:lnTo>
                        <a:pt x="28" y="49"/>
                      </a:lnTo>
                      <a:lnTo>
                        <a:pt x="33" y="51"/>
                      </a:lnTo>
                      <a:lnTo>
                        <a:pt x="43" y="56"/>
                      </a:lnTo>
                      <a:lnTo>
                        <a:pt x="54" y="62"/>
                      </a:lnTo>
                      <a:lnTo>
                        <a:pt x="61" y="69"/>
                      </a:lnTo>
                      <a:lnTo>
                        <a:pt x="67" y="74"/>
                      </a:lnTo>
                      <a:lnTo>
                        <a:pt x="72" y="82"/>
                      </a:lnTo>
                      <a:lnTo>
                        <a:pt x="74" y="93"/>
                      </a:lnTo>
                      <a:lnTo>
                        <a:pt x="77" y="103"/>
                      </a:lnTo>
                      <a:lnTo>
                        <a:pt x="56" y="103"/>
                      </a:lnTo>
                      <a:lnTo>
                        <a:pt x="54" y="98"/>
                      </a:lnTo>
                      <a:lnTo>
                        <a:pt x="51" y="87"/>
                      </a:lnTo>
                      <a:lnTo>
                        <a:pt x="46" y="82"/>
                      </a:lnTo>
                      <a:lnTo>
                        <a:pt x="43" y="77"/>
                      </a:lnTo>
                      <a:lnTo>
                        <a:pt x="36" y="74"/>
                      </a:lnTo>
                      <a:lnTo>
                        <a:pt x="23" y="69"/>
                      </a:lnTo>
                      <a:lnTo>
                        <a:pt x="15" y="62"/>
                      </a:lnTo>
                      <a:lnTo>
                        <a:pt x="7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8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noProof="0" dirty="0"/>
          </a:p>
        </p:txBody>
      </p:sp>
      <p:cxnSp>
        <p:nvCxnSpPr>
          <p:cNvPr id="60" name="Rechte verbindingslijn 59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630522" y="2276771"/>
            <a:ext cx="758666" cy="226154"/>
            <a:chOff x="1607118" y="2276771"/>
            <a:chExt cx="757283" cy="226154"/>
          </a:xfrm>
        </p:grpSpPr>
        <p:grpSp>
          <p:nvGrpSpPr>
            <p:cNvPr id="71" name="Groep 70"/>
            <p:cNvGrpSpPr/>
            <p:nvPr userDrawn="1"/>
          </p:nvGrpSpPr>
          <p:grpSpPr>
            <a:xfrm>
              <a:off x="2077148" y="2276771"/>
              <a:ext cx="287253" cy="226154"/>
              <a:chOff x="-3310843" y="700986"/>
              <a:chExt cx="182598" cy="143759"/>
            </a:xfrm>
          </p:grpSpPr>
          <p:grpSp>
            <p:nvGrpSpPr>
              <p:cNvPr id="160" name="Groep 159"/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4" name="Rechte verbindingslijn 163"/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5" name="Rechte verbindingslijn 164"/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6" name="Rechte verbindingslijn 165"/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7" name="Rechte verbindingslijn 166"/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8" name="Rechte verbindingslijn 167"/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61" name="Groep 160"/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2" name="Rechthoek 161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Pijl: punthaak 162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Groep 73"/>
            <p:cNvGrpSpPr/>
            <p:nvPr userDrawn="1"/>
          </p:nvGrpSpPr>
          <p:grpSpPr>
            <a:xfrm>
              <a:off x="1607118" y="2276771"/>
              <a:ext cx="287253" cy="226154"/>
              <a:chOff x="-3634116" y="700986"/>
              <a:chExt cx="182598" cy="143759"/>
            </a:xfrm>
          </p:grpSpPr>
          <p:grpSp>
            <p:nvGrpSpPr>
              <p:cNvPr id="151" name="Groep 150"/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5" name="Rechte verbindingslijn 154"/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6" name="Rechte verbindingslijn 155"/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7" name="Rechte verbindingslijn 156"/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8" name="Rechte verbindingslijn 157"/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9" name="Rechte verbindingslijn 158"/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52" name="Groep 151"/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3" name="Rechthoek 152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Pijl: punthaak 153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9" name="Groep 178"/>
          <p:cNvGrpSpPr/>
          <p:nvPr userDrawn="1"/>
        </p:nvGrpSpPr>
        <p:grpSpPr>
          <a:xfrm>
            <a:off x="4573974" y="2179391"/>
            <a:ext cx="369155" cy="398538"/>
            <a:chOff x="14466489" y="1001522"/>
            <a:chExt cx="290627" cy="314333"/>
          </a:xfrm>
        </p:grpSpPr>
        <p:sp>
          <p:nvSpPr>
            <p:cNvPr id="200" name="Rechthoek 199"/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Ovaal 200"/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2" name="Vrije vorm: vorm 201"/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hthoek: afgeronde hoeken 202"/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4" name="Rechte verbindingslijn 203"/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Rechte verbindingslijn 204"/>
            <p:cNvCxnSpPr>
              <a:cxnSpLocks/>
              <a:stCxn id="203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HYPERLINKS"/>
          <p:cNvGrpSpPr/>
          <p:nvPr userDrawn="1"/>
        </p:nvGrpSpPr>
        <p:grpSpPr>
          <a:xfrm>
            <a:off x="674999" y="1599166"/>
            <a:ext cx="8081505" cy="4559785"/>
            <a:chOff x="673768" y="1599165"/>
            <a:chExt cx="8066773" cy="4559785"/>
          </a:xfrm>
        </p:grpSpPr>
        <p:sp>
          <p:nvSpPr>
            <p:cNvPr id="121" name="HYPERLINK">
              <a:hlinkClick r:id="rId2"/>
            </p:cNvPr>
            <p:cNvSpPr/>
            <p:nvPr userDrawn="1"/>
          </p:nvSpPr>
          <p:spPr>
            <a:xfrm>
              <a:off x="673768" y="1599165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HYPERLINK">
              <a:hlinkClick r:id="rId3"/>
            </p:cNvPr>
            <p:cNvSpPr/>
            <p:nvPr userDrawn="1"/>
          </p:nvSpPr>
          <p:spPr>
            <a:xfrm>
              <a:off x="3465094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HYPERLINK">
              <a:hlinkClick r:id="rId4"/>
            </p:cNvPr>
            <p:cNvSpPr/>
            <p:nvPr userDrawn="1"/>
          </p:nvSpPr>
          <p:spPr>
            <a:xfrm>
              <a:off x="6148301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HYPERLINK">
              <a:hlinkClick r:id="rId5"/>
            </p:cNvPr>
            <p:cNvSpPr/>
            <p:nvPr userDrawn="1"/>
          </p:nvSpPr>
          <p:spPr>
            <a:xfrm>
              <a:off x="673768" y="3932073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HYPERLINK">
              <a:hlinkClick r:id="rId6"/>
            </p:cNvPr>
            <p:cNvSpPr/>
            <p:nvPr userDrawn="1"/>
          </p:nvSpPr>
          <p:spPr>
            <a:xfrm>
              <a:off x="3454453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HYPERLINK">
              <a:hlinkClick r:id="rId7"/>
            </p:cNvPr>
            <p:cNvSpPr/>
            <p:nvPr userDrawn="1"/>
          </p:nvSpPr>
          <p:spPr>
            <a:xfrm>
              <a:off x="6149692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Rechthoek 102">
            <a:hlinkClick r:id="rId7"/>
            <a:extLst>
              <a:ext uri="{FF2B5EF4-FFF2-40B4-BE49-F238E27FC236}">
                <a16:creationId xmlns:a16="http://schemas.microsoft.com/office/drawing/2014/main" id="{A74EDF85-9D78-4A54-895F-5F47F5DE6BF2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817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282E6B19-C172-4760-8A97-D66BFBC0201A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 tIns="72000"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77CA6B8A-BEB2-49FD-AE28-FD442722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0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S: Dia p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Dia plakken</a:t>
            </a:r>
            <a:endParaRPr lang="nl-NL" sz="1400" noProof="0" dirty="0">
              <a:solidFill>
                <a:srgbClr val="303E4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2400" b="0" kern="1200" cap="all" baseline="0" noProof="0" dirty="0">
                <a:solidFill>
                  <a:srgbClr val="0096A5"/>
                </a:solidFill>
                <a:latin typeface="+mj-lt"/>
                <a:ea typeface="+mj-ea"/>
                <a:cs typeface="+mj-cs"/>
              </a:rPr>
              <a:t>Voordat je begint…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AECC605F-1D7D-44DC-ACA6-7D0A7E2B238F}"/>
              </a:ext>
            </a:extLst>
          </p:cNvPr>
          <p:cNvGrpSpPr/>
          <p:nvPr userDrawn="1"/>
        </p:nvGrpSpPr>
        <p:grpSpPr>
          <a:xfrm>
            <a:off x="692151" y="1979427"/>
            <a:ext cx="10807637" cy="3437453"/>
            <a:chOff x="690889" y="1979426"/>
            <a:chExt cx="10787936" cy="3437453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D247FBA0-6236-4D93-A681-2816EDF52E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1984" y="2928312"/>
              <a:ext cx="2757115" cy="1443177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FAABE902-541F-43CD-B0AB-BAE7064CE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8720" y="2922054"/>
              <a:ext cx="2760606" cy="1443633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15E11FFE-88B5-4A5D-8FE3-E92B473F3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889" y="2942759"/>
              <a:ext cx="2735216" cy="1429545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grpSp>
          <p:nvGrpSpPr>
            <p:cNvPr id="35" name="Groep 34"/>
            <p:cNvGrpSpPr/>
            <p:nvPr userDrawn="1"/>
          </p:nvGrpSpPr>
          <p:grpSpPr>
            <a:xfrm>
              <a:off x="691258" y="1979426"/>
              <a:ext cx="10787567" cy="3437453"/>
              <a:chOff x="435100" y="2165458"/>
              <a:chExt cx="10787567" cy="3437453"/>
            </a:xfrm>
          </p:grpSpPr>
          <p:grpSp>
            <p:nvGrpSpPr>
              <p:cNvPr id="42" name="Groep 41"/>
              <p:cNvGrpSpPr/>
              <p:nvPr/>
            </p:nvGrpSpPr>
            <p:grpSpPr>
              <a:xfrm>
                <a:off x="689183" y="2317897"/>
                <a:ext cx="1819124" cy="1488559"/>
                <a:chOff x="1576217" y="1539637"/>
                <a:chExt cx="2497599" cy="2043743"/>
              </a:xfrm>
            </p:grpSpPr>
            <p:sp>
              <p:nvSpPr>
                <p:cNvPr id="70" name="Ovaal 69"/>
                <p:cNvSpPr/>
                <p:nvPr/>
              </p:nvSpPr>
              <p:spPr>
                <a:xfrm>
                  <a:off x="1576217" y="2624542"/>
                  <a:ext cx="268099" cy="26810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rgbClr val="0096A5"/>
                  </a:solidFill>
                </a:ln>
                <a:effectLst>
                  <a:outerShdw dir="8100000" sx="105000" sy="105000" algn="tr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nl-NL" sz="1800" dirty="0">
                    <a:latin typeface="+mn-lt"/>
                  </a:endParaRPr>
                </a:p>
              </p:txBody>
            </p:sp>
            <p:cxnSp>
              <p:nvCxnSpPr>
                <p:cNvPr id="72" name="Rechte verbindingslijn 71"/>
                <p:cNvCxnSpPr>
                  <a:cxnSpLocks/>
                </p:cNvCxnSpPr>
                <p:nvPr/>
              </p:nvCxnSpPr>
              <p:spPr>
                <a:xfrm flipH="1">
                  <a:off x="1710267" y="1539637"/>
                  <a:ext cx="2013194" cy="1093496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/>
                <p:cNvCxnSpPr>
                  <a:cxnSpLocks/>
                </p:cNvCxnSpPr>
                <p:nvPr/>
              </p:nvCxnSpPr>
              <p:spPr>
                <a:xfrm flipH="1" flipV="1">
                  <a:off x="1693333" y="2878667"/>
                  <a:ext cx="2380483" cy="704713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ep 42"/>
              <p:cNvGrpSpPr/>
              <p:nvPr/>
            </p:nvGrpSpPr>
            <p:grpSpPr>
              <a:xfrm>
                <a:off x="4524700" y="3531339"/>
                <a:ext cx="135750" cy="135750"/>
                <a:chOff x="6569918" y="3240107"/>
                <a:chExt cx="430310" cy="430310"/>
              </a:xfrm>
            </p:grpSpPr>
            <p:sp>
              <p:nvSpPr>
                <p:cNvPr id="59" name="Ovaal 58"/>
                <p:cNvSpPr/>
                <p:nvPr/>
              </p:nvSpPr>
              <p:spPr>
                <a:xfrm>
                  <a:off x="6569918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  <p:sp>
              <p:nvSpPr>
                <p:cNvPr id="61" name="Vermenigvuldigen 49"/>
                <p:cNvSpPr/>
                <p:nvPr/>
              </p:nvSpPr>
              <p:spPr>
                <a:xfrm>
                  <a:off x="6579279" y="3259665"/>
                  <a:ext cx="403927" cy="403927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</p:grpSp>
          <p:sp>
            <p:nvSpPr>
              <p:cNvPr id="44" name="Ovaal 43"/>
              <p:cNvSpPr/>
              <p:nvPr/>
            </p:nvSpPr>
            <p:spPr>
              <a:xfrm>
                <a:off x="4498329" y="3511480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 dirty="0">
                  <a:latin typeface="+mn-lt"/>
                </a:endParaRPr>
              </a:p>
            </p:txBody>
          </p:sp>
          <p:cxnSp>
            <p:nvCxnSpPr>
              <p:cNvPr id="45" name="Rechte verbindingslijn 44"/>
              <p:cNvCxnSpPr>
                <a:cxnSpLocks/>
                <a:stCxn id="40" idx="1"/>
              </p:cNvCxnSpPr>
              <p:nvPr/>
            </p:nvCxnSpPr>
            <p:spPr>
              <a:xfrm flipH="1">
                <a:off x="4592067" y="2411559"/>
                <a:ext cx="1394690" cy="997615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6"/>
              <p:cNvCxnSpPr>
                <a:cxnSpLocks/>
              </p:cNvCxnSpPr>
              <p:nvPr/>
            </p:nvCxnSpPr>
            <p:spPr>
              <a:xfrm flipH="1" flipV="1">
                <a:off x="4611117" y="3714750"/>
                <a:ext cx="1962150" cy="13335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al 47"/>
              <p:cNvSpPr/>
              <p:nvPr/>
            </p:nvSpPr>
            <p:spPr>
              <a:xfrm>
                <a:off x="43510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49" name="Ovaal 48"/>
              <p:cNvSpPr/>
              <p:nvPr/>
            </p:nvSpPr>
            <p:spPr>
              <a:xfrm>
                <a:off x="4273589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  <p:grpSp>
            <p:nvGrpSpPr>
              <p:cNvPr id="50" name="Groep 49"/>
              <p:cNvGrpSpPr/>
              <p:nvPr/>
            </p:nvGrpSpPr>
            <p:grpSpPr>
              <a:xfrm>
                <a:off x="6610285" y="2756643"/>
                <a:ext cx="433398" cy="433398"/>
                <a:chOff x="7376403" y="3240107"/>
                <a:chExt cx="430310" cy="430310"/>
              </a:xfrm>
            </p:grpSpPr>
            <p:sp>
              <p:nvSpPr>
                <p:cNvPr id="57" name="Ovaal 56"/>
                <p:cNvSpPr/>
                <p:nvPr/>
              </p:nvSpPr>
              <p:spPr>
                <a:xfrm>
                  <a:off x="7376403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  <p:sp>
              <p:nvSpPr>
                <p:cNvPr id="58" name="Vermenigvuldigen 40"/>
                <p:cNvSpPr/>
                <p:nvPr/>
              </p:nvSpPr>
              <p:spPr>
                <a:xfrm>
                  <a:off x="7389594" y="3259666"/>
                  <a:ext cx="403928" cy="403928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</p:grpSp>
          <p:sp>
            <p:nvSpPr>
              <p:cNvPr id="51" name="Tekstvak 50"/>
              <p:cNvSpPr txBox="1"/>
              <p:nvPr/>
            </p:nvSpPr>
            <p:spPr>
              <a:xfrm>
                <a:off x="8516760" y="4854881"/>
                <a:ext cx="2697316" cy="74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defRPr sz="1000">
                    <a:solidFill>
                      <a:srgbClr val="44546A"/>
                    </a:solidFill>
                  </a:defRPr>
                </a:lvl1pPr>
              </a:lstStyle>
              <a:p>
                <a:pPr lvl="0"/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Klik met je rechter muisknop op de miniatuur weergave van de dia, aan de linker kant van het scherm. Kies </a:t>
                </a:r>
                <a:r>
                  <a:rPr lang="nl-NL" sz="1000" b="1" dirty="0">
                    <a:solidFill>
                      <a:srgbClr val="44546A"/>
                    </a:solidFill>
                    <a:latin typeface="+mn-lt"/>
                  </a:rPr>
                  <a:t>‘Dia herstellen’</a:t>
                </a:r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 om de opmaak van de dia weer te herstellen, volgens template instellingen.</a:t>
                </a:r>
              </a:p>
            </p:txBody>
          </p:sp>
          <p:sp>
            <p:nvSpPr>
              <p:cNvPr id="52" name="Ovaal 51"/>
              <p:cNvSpPr/>
              <p:nvPr/>
            </p:nvSpPr>
            <p:spPr>
              <a:xfrm>
                <a:off x="8465635" y="3979522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 dirty="0">
                  <a:latin typeface="+mn-lt"/>
                </a:endParaRPr>
              </a:p>
            </p:txBody>
          </p:sp>
          <p:cxnSp>
            <p:nvCxnSpPr>
              <p:cNvPr id="53" name="Rechte verbindingslijn 52"/>
              <p:cNvCxnSpPr>
                <a:cxnSpLocks/>
              </p:cNvCxnSpPr>
              <p:nvPr/>
            </p:nvCxnSpPr>
            <p:spPr>
              <a:xfrm flipH="1">
                <a:off x="8497317" y="2392326"/>
                <a:ext cx="1315559" cy="1608174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chte verbindingslijn 53"/>
              <p:cNvCxnSpPr>
                <a:cxnSpLocks/>
                <a:endCxn id="52" idx="5"/>
              </p:cNvCxnSpPr>
              <p:nvPr/>
            </p:nvCxnSpPr>
            <p:spPr>
              <a:xfrm flipH="1">
                <a:off x="8632308" y="3819525"/>
                <a:ext cx="1989084" cy="32667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al 55"/>
              <p:cNvSpPr/>
              <p:nvPr/>
            </p:nvSpPr>
            <p:spPr>
              <a:xfrm>
                <a:off x="811798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  <p:pic>
            <p:nvPicPr>
              <p:cNvPr id="40" name="Afbeelding 39"/>
              <p:cNvPicPr>
                <a:picLocks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41291" y="2165880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Afbeelding 54"/>
              <p:cNvPicPr>
                <a:picLocks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45067" y="2165458"/>
                <a:ext cx="1677600" cy="1676147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Afbeelding 37"/>
              <p:cNvPicPr>
                <a:picLocks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2822" y="2165458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3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64" name="Rechthoek 63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5" name="Rechthoek 64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6" name="Rechthoek 65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7" name="Rechthoek 66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8" name="Rechthoek 67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9" name="Rechthoek 68"/>
            <p:cNvSpPr/>
            <p:nvPr userDrawn="1"/>
          </p:nvSpPr>
          <p:spPr>
            <a:xfrm rot="5400000">
              <a:off x="760320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1" name="Rechthoek 70"/>
            <p:cNvSpPr/>
            <p:nvPr userDrawn="1"/>
          </p:nvSpPr>
          <p:spPr>
            <a:xfrm>
              <a:off x="0" y="4558336"/>
              <a:ext cx="12169774" cy="18023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4" name="Rechthoek 73"/>
            <p:cNvSpPr/>
            <p:nvPr userDrawn="1"/>
          </p:nvSpPr>
          <p:spPr>
            <a:xfrm rot="5400000">
              <a:off x="288408" y="5406273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5" name="Rechthoek 74"/>
            <p:cNvSpPr/>
            <p:nvPr userDrawn="1"/>
          </p:nvSpPr>
          <p:spPr>
            <a:xfrm rot="5400000">
              <a:off x="4146704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6" name="Rechthoek 75"/>
            <p:cNvSpPr/>
            <p:nvPr userDrawn="1"/>
          </p:nvSpPr>
          <p:spPr>
            <a:xfrm rot="5400000">
              <a:off x="4598789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80" name="Rechthoek 79"/>
            <p:cNvSpPr/>
            <p:nvPr userDrawn="1"/>
          </p:nvSpPr>
          <p:spPr>
            <a:xfrm rot="5400000">
              <a:off x="7990288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</p:grpSp>
      <p:sp>
        <p:nvSpPr>
          <p:cNvPr id="78" name="Tekstvak 77"/>
          <p:cNvSpPr txBox="1"/>
          <p:nvPr userDrawn="1"/>
        </p:nvSpPr>
        <p:spPr>
          <a:xfrm>
            <a:off x="1072994" y="4667649"/>
            <a:ext cx="2773568" cy="8078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latin typeface="+mn-lt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‘Nieuwe dia’</a:t>
            </a:r>
            <a:br>
              <a:rPr lang="nl-NL" sz="1000" b="1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om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template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indeling toe te voegen.</a:t>
            </a:r>
            <a:endParaRPr lang="en-GB" sz="1000" dirty="0">
              <a:solidFill>
                <a:srgbClr val="44546A"/>
              </a:solidFill>
              <a:latin typeface="+mn-lt"/>
            </a:endParaRPr>
          </a:p>
        </p:txBody>
      </p:sp>
      <p:sp>
        <p:nvSpPr>
          <p:cNvPr id="79" name="Tekstvak 78"/>
          <p:cNvSpPr txBox="1"/>
          <p:nvPr userDrawn="1"/>
        </p:nvSpPr>
        <p:spPr>
          <a:xfrm>
            <a:off x="4935951" y="4667649"/>
            <a:ext cx="2748843" cy="750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nl-NL"/>
            </a:defPPr>
            <a:lvl1pPr>
              <a:lnSpc>
                <a:spcPct val="90000"/>
              </a:lnSpc>
              <a:defRPr sz="1050">
                <a:solidFill>
                  <a:srgbClr val="44546A"/>
                </a:solidFill>
              </a:defRPr>
            </a:lvl1pPr>
          </a:lstStyle>
          <a:p>
            <a:pPr lvl="0"/>
            <a:r>
              <a:rPr lang="nl-NL" sz="1000" b="1" dirty="0">
                <a:solidFill>
                  <a:srgbClr val="FF7800"/>
                </a:solidFill>
                <a:latin typeface="+mn-lt"/>
              </a:rPr>
              <a:t>Let op: </a:t>
            </a:r>
            <a:br>
              <a:rPr lang="nl-NL" sz="1000" dirty="0"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Het is </a:t>
            </a:r>
            <a:r>
              <a:rPr lang="nl-NL" sz="1000" b="1" u="sng" dirty="0">
                <a:solidFill>
                  <a:srgbClr val="44546A"/>
                </a:solidFill>
                <a:latin typeface="+mn-lt"/>
              </a:rPr>
              <a:t>niet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mogelijk een slide te kopiëren </a:t>
            </a:r>
            <a:br>
              <a:rPr lang="nl-NL" sz="1000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met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andere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opmaak. Teksten en andere objecten dienen </a:t>
            </a:r>
            <a:r>
              <a:rPr lang="nl-NL" sz="1000" b="1" dirty="0">
                <a:solidFill>
                  <a:srgbClr val="FF7800"/>
                </a:solidFill>
                <a:latin typeface="+mn-lt"/>
              </a:rPr>
              <a:t>één-voor-één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te worden over gekopieerd, van de originele dia naar de nieuwe.</a:t>
            </a:r>
          </a:p>
        </p:txBody>
      </p:sp>
      <p:sp>
        <p:nvSpPr>
          <p:cNvPr id="77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/>
          </a:p>
        </p:txBody>
      </p:sp>
      <p:cxnSp>
        <p:nvCxnSpPr>
          <p:cNvPr id="62" name="Rechte verbindingslijn 6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>
              <a:solidFill>
                <a:prstClr val="black"/>
              </a:solidFill>
            </a:endParaRPr>
          </a:p>
        </p:txBody>
      </p:sp>
      <p:sp>
        <p:nvSpPr>
          <p:cNvPr id="81" name="Rechthoek 80">
            <a:hlinkClick r:id="rId8"/>
            <a:extLst>
              <a:ext uri="{FF2B5EF4-FFF2-40B4-BE49-F238E27FC236}">
                <a16:creationId xmlns:a16="http://schemas.microsoft.com/office/drawing/2014/main" id="{BFFA7641-A9CC-435C-A805-0EECE9C2AA66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442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3AEE279-B9C9-47AF-B390-560A26DDE35A}"/>
                </a:ext>
              </a:extLst>
            </p:cNvPr>
            <p:cNvSpPr/>
            <p:nvPr userDrawn="1"/>
          </p:nvSpPr>
          <p:spPr>
            <a:xfrm>
              <a:off x="485712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4B9DCFDA-5821-4714-A7A4-43465064099D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8" y="1400483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kst">
            <a:extLst>
              <a:ext uri="{FF2B5EF4-FFF2-40B4-BE49-F238E27FC236}">
                <a16:creationId xmlns:a16="http://schemas.microsoft.com/office/drawing/2014/main" id="{B8C88FFE-EF7A-4AB4-BA5A-008DBDC15DA4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5156423" y="1385957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29" name="Tijdelijke aanduiding voor dianummer 5">
            <a:extLst>
              <a:ext uri="{FF2B5EF4-FFF2-40B4-BE49-F238E27FC236}">
                <a16:creationId xmlns:a16="http://schemas.microsoft.com/office/drawing/2014/main" id="{E8C4C3C6-686A-490D-B361-C02FAC6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0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ID" hidden="1">
            <a:extLst>
              <a:ext uri="{FF2B5EF4-FFF2-40B4-BE49-F238E27FC236}">
                <a16:creationId xmlns:a16="http://schemas.microsoft.com/office/drawing/2014/main" id="{C2A45CA0-1358-48B6-9E48-303D8949078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94FEA51A-4C32-44E3-AC61-EDC99F0769A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03EE3AEF-44B8-4223-9C77-0E2127CED24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D5E7D763-288B-488C-9031-77784358A6A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42B446A-0298-4E14-8348-7FA75F33B88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7EE50644-4155-4D50-A90D-5C7D37B4F735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0A4B7EEE-2920-40A2-8623-02C666C7EA13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B6ADDAAD-37B7-4932-8284-8CA1B65A834F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E67493A-5BA0-4DF1-9B84-F8F83E520824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88026CC-8DA0-48DB-940A-DB85A4CA706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6BD45FED-6518-48FC-8244-888D5D4D1A4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1DD2445-94EA-4A3A-97C8-776EC4562D4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6407C404-EE88-46C2-9A32-2ECE9764CA7E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29" name="Onder balkje">
            <a:extLst>
              <a:ext uri="{FF2B5EF4-FFF2-40B4-BE49-F238E27FC236}">
                <a16:creationId xmlns:a16="http://schemas.microsoft.com/office/drawing/2014/main" id="{93B821B0-D9C3-453C-B3CB-E51133442ABC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98BFDA63-73B4-4601-904F-E0AB02FDFF7A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17" name="foto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7400" y="259477"/>
            <a:ext cx="6078361" cy="652646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542470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133" y="1396613"/>
            <a:ext cx="5424706" cy="446934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(50% / 50%)</a:t>
            </a:r>
          </a:p>
        </p:txBody>
      </p:sp>
      <p:grpSp>
        <p:nvGrpSpPr>
          <p:cNvPr id="53" name="Instructies">
            <a:extLst>
              <a:ext uri="{FF2B5EF4-FFF2-40B4-BE49-F238E27FC236}">
                <a16:creationId xmlns:a16="http://schemas.microsoft.com/office/drawing/2014/main" id="{C78CB953-7AC8-4C76-B70C-B4341CD578B5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0FB13C0E-6A45-4CF7-BCAD-A3EC4D99032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04CCC6A4-C9F1-4CE6-AAB0-80DE7C432FD0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EB98EA50-0E55-4EF6-9D8A-22E4C2F79E6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E1E749AA-9B45-4626-997F-C6A50B3336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7DE5A2AA-47EC-4F72-AC73-252B98993AE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40E7DD23-B1EA-431E-8035-49D0FA5A5D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00ADC6F2-9DE9-4F3D-88AA-320CE87CAA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8ED3291-7B27-4A9E-AE75-A9ACCCD1438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B9FE3F69-5FAB-4125-95D0-A7E0A4705BB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2183DEB-B1D6-420A-9354-8654B3BB1E5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FE584A5F-B34E-4097-A334-481ADD3A62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3F08D64-D2AA-4B6A-A387-AA09167ED07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18D986A8-CB40-4204-937C-6A99FA00BE7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5ACBC428-979F-4629-803C-60FDD89EED6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39FA060-8121-444D-B1DD-41ADE514D4B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B41C59E9-59CF-4C4F-9A8E-332A5A153A52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EB64E5A9-5FFF-4648-BDA6-6E70CB029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6B52F795-A2D6-413B-A960-974B6C3A255A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6211734C-E4D3-4D01-AD62-B89EB4A109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2D796F-777F-40DF-AB4C-E8D4CBC7C90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0022A5A-85B0-404F-9D56-18E15B4DDF3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B1847A9-5ADF-47B1-8440-C70FA57AE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654E7969-88DA-4944-BD2A-C67BC76107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0500D62-2CBC-4B9D-B7C1-4D2EFE886FD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E27C1EFD-A001-40F3-BB88-8B1B466E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C69BAB4-F22C-4CBA-9DA0-C0FFE82D8EB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F6FDC64-FE1C-43FB-81E6-40A12F849DD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00221C3E-710E-4CBF-889E-F773F2F82C7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DBEB7FD-E8F8-4E65-A647-486E503576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322E8E44-6361-4245-9863-9D6242A1BB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6C9BEC24-B376-4095-AC04-119A469E65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9F75C778-B918-402E-A7BB-51305D6F355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24F6F8B5-7969-4AC5-9426-510AA67C693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464895BF-576C-4006-8C7C-D23C77699A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B049A9F4-D7A4-4D5A-9718-D3F1A55694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9DDB06FF-C555-437D-AC8B-66B9621EF66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F068C0F7-C62E-4EEC-9E5E-49FC70864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A679EF66-67EB-4C52-AF2A-7AB6B5D8A50E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BD34FAB-9D32-4FD0-8ABE-B5E3394DE2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C2B9AFA-5979-4269-AB90-EAC548E800FB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66B5580D-B116-43F0-8EC8-0F2E3209DA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8F788CA4-CF7C-4B1C-A39F-E5653B491DDD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7BE0BC2-87FD-4161-8BF7-A868E119CE6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3EB9547E-B291-4198-81C5-F22D774BDB56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BC8FEB4-9920-4082-9E4C-0E65648BFDAF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88316C1A-8330-4913-B669-729975C06AE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518C41E3-ED28-402C-9A72-9A60A0EF81B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E706970C-15CD-48A7-9A59-4A1E414DA893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4FCAE65E-DC79-40B6-B4C5-80F5335565E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3F0B40DA-4E24-4FC7-B312-EB73D4B3C8B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249057B-B5AA-4B3D-A7DF-7FEAE2CA1F2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022141BE-B3AA-42ED-B672-F0BF1A0C45B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27C4DEA3-8AEE-46B2-912B-2E3D83752D91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75B3DE1-78D6-4445-9B8B-4D9AAD35899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53D29B4-26F3-4FE9-93B7-94D3B279E0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C4DC1EB7-6BDA-4EAE-AF9D-A6C36D57AAB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E8421EA3-A62A-4BE1-BAF6-27A4542A884F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8C66A47-D732-4F15-AC4C-6E77C6309645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583A8211-DFDF-4E6A-917E-9E928E3FDA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8" name="Tijdelijke aanduiding voor tekst 127">
            <a:extLst>
              <a:ext uri="{FF2B5EF4-FFF2-40B4-BE49-F238E27FC236}">
                <a16:creationId xmlns:a16="http://schemas.microsoft.com/office/drawing/2014/main" id="{27CF82E7-59D6-489B-92D4-13D790CD044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ijdelijke aanduiding voor dianummer 5">
            <a:extLst>
              <a:ext uri="{FF2B5EF4-FFF2-40B4-BE49-F238E27FC236}">
                <a16:creationId xmlns:a16="http://schemas.microsoft.com/office/drawing/2014/main" id="{6101DB38-4A0C-405C-9E38-7AF00EC1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127" name="logo">
            <a:extLst>
              <a:ext uri="{FF2B5EF4-FFF2-40B4-BE49-F238E27FC236}">
                <a16:creationId xmlns:a16="http://schemas.microsoft.com/office/drawing/2014/main" id="{C5A33D34-989B-42F4-A529-DB24ABA9540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644896" y="6128096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ANDERSOM (70% / 3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to">
            <a:extLst>
              <a:ext uri="{FF2B5EF4-FFF2-40B4-BE49-F238E27FC236}">
                <a16:creationId xmlns:a16="http://schemas.microsoft.com/office/drawing/2014/main" id="{8675B554-5CE7-4D5E-8A45-11A43EE64C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9601" y="276939"/>
            <a:ext cx="4766416" cy="650890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128" name="Onder balkje">
            <a:extLst>
              <a:ext uri="{FF2B5EF4-FFF2-40B4-BE49-F238E27FC236}">
                <a16:creationId xmlns:a16="http://schemas.microsoft.com/office/drawing/2014/main" id="{18DBE45D-5F2E-411F-8A68-CD9CD5B31DE9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3" name="GRID" hidden="1">
            <a:extLst>
              <a:ext uri="{FF2B5EF4-FFF2-40B4-BE49-F238E27FC236}">
                <a16:creationId xmlns:a16="http://schemas.microsoft.com/office/drawing/2014/main" id="{5C8A23F1-1E75-4A10-AD96-B836E705248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63F726C-6740-4A59-9FA5-9654F83EC49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F3D46D3D-79D3-4FDB-9AC4-637F1FE5A1D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1098B5C1-F44D-41BE-8E84-2C506CDBDD72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BC3B9193-76E6-4709-A725-37C6173B1204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AF14CAD4-BF2D-465D-8F23-5AED86C43E27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714C93A-6652-4C11-BCCF-E7355E8CA4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801317D9-2071-472C-91D6-C94E915D4C3D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41F3BD06-A397-4A44-9685-0328ADAD026F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0EF1DE9-5821-4EA8-B9BB-893E2349664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ADE29A6C-68D5-442D-9137-4901FBA476AB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BEA619E-1B3D-4737-967B-BFA76C4342A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BBB84AE-9171-41E7-8081-615B6A2B87DC}"/>
                </a:ext>
              </a:extLst>
            </p:cNvPr>
            <p:cNvSpPr/>
            <p:nvPr userDrawn="1"/>
          </p:nvSpPr>
          <p:spPr>
            <a:xfrm>
              <a:off x="4572418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3172A3D0-8B64-4718-89CF-CC414EA98B08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7532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135" y="272177"/>
            <a:ext cx="70762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52135" y="1399433"/>
            <a:ext cx="6815952" cy="447889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299323" y="-885712"/>
            <a:ext cx="35933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ANDERSOM (70% / 30%)</a:t>
            </a:r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EAA174CE-7517-49A5-923A-21D80CE3DCCB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4F53567-A556-401C-B626-11693C73B9A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83A254A-5683-4BF6-A966-9820D560BA1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1CA2C3C-6159-4210-88E3-756C236B4C75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D71FDAE9-5FC9-4745-9DDC-B85E58DD66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05190549-D27A-484E-8BBA-360ACF702C3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CDD5C37B-BFB6-4A23-B7FC-0344FC8E916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628440A2-BEFB-435F-9013-8BEF2C83046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D3DC29F3-6362-4DE0-A4E1-45CCCE19FC1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E5BF282-2A3F-4291-A880-28FA08D6A5B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9CC2ACF3-3802-403E-B0C5-8EF6F8ECDBC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5FAD060-A55C-47DF-9A59-23A8C0B0BAA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6BDF7D75-E06B-4C39-8B8A-22C2D65A64B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81583AC6-CF71-42E9-A085-6621BE76DF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0F1DF87-BDE4-4799-A9B4-3FF188E5676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9467046-78AD-4170-A083-85E1EDF4CBD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D601B2F3-3B16-42C0-8C99-57FC335AA25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5BA0A9D9-5FC2-45BE-B752-DAB789B37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F8985AC-F625-4B04-B3C1-9E284F5140F8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4410758E-138D-4273-9B9E-3E72B50230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874FD59-A20E-433A-8313-E57E00695AE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557C4C7A-2B7B-40B1-8FCE-BA14B81218B6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510E934D-2422-4FF0-AACF-217E851587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80477909-00F0-4A1F-B540-BCA5FD517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960CE26-B85B-4000-BD2F-541E65044FA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A2534C93-5B2C-44FF-BA58-7F92FD7C05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41DB6A8-DC59-49F6-BFE9-1B5D5EE76AE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05C113F6-1D45-4584-93DA-E58E333945C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4055D273-62C7-46D2-A165-2505C44C8A4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1C0E312-9BF5-4B49-BC53-2242EED7FF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8479EFE0-8635-4DB1-B778-F943116E9F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AECDC201-3FA6-4E86-9DEA-A30268D178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73D96032-2A04-4E69-B143-57D145DCF7C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74C9B7FC-0AB1-4DE5-A874-565F1C4CB2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FAE8FE3A-D752-4344-8AF3-AEF4DCE36C5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68CAA4A5-6391-499D-AE6E-D9494792B07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C0AB7A02-3DD6-4EFA-9FA9-4463DED1F1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695E653-F215-4B1F-ABFF-75134A40D4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BCA56E40-B027-4D6D-84D0-E5B62B4CD791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58A27B51-EF04-4624-A8E1-23DC583F26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9F6F3146-2772-4377-B140-65B5A9EDC878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01738F76-82D6-4FA0-9698-3163A5BA3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F270236B-9D84-46D9-8280-FE13BEB476D6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F281A87E-D248-40DC-AD90-1DF2EB2AFF9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1D7826FD-2D45-45A0-B459-357DAAF50B79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6C1CEF3-EB75-46EE-9A2A-501EE846A3B4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13266105-05B3-4350-9A3E-80A1808869A3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6CA297B1-4E52-4277-BFA8-8CC06C3BF4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44932BA7-C72C-43E3-9B17-546A83674776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CE76BEC3-94A8-424B-880C-90B49061523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B6B33279-769C-4A58-8BF9-FC9F47184ED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E7BBA67-1C6C-4FC8-B51A-817EB082490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787C9042-5693-4EDA-8CA0-E6602F27839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B4AC4E55-355C-4332-B5D5-AB29177B768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25FEEB2-A267-4C46-8FD8-D17EC069A42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8829EEE-77AE-4E06-B27F-92CE391B3A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BE5810B9-0716-46BA-988E-C5685B51DB0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7AFFA373-9126-43A8-A2EA-3FF212C6CA9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C94AD153-3045-47D6-955C-F6869E081F18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EC1A5CAE-9F30-439F-9FCE-0201BA2080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7" name="Tijdelijke aanduiding voor tekst 126">
            <a:extLst>
              <a:ext uri="{FF2B5EF4-FFF2-40B4-BE49-F238E27FC236}">
                <a16:creationId xmlns:a16="http://schemas.microsoft.com/office/drawing/2014/main" id="{6C3BBCF6-5BDB-47A2-8C5B-A3011553378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65647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Tijdelijke aanduiding voor dianummer 5">
            <a:extLst>
              <a:ext uri="{FF2B5EF4-FFF2-40B4-BE49-F238E27FC236}">
                <a16:creationId xmlns:a16="http://schemas.microsoft.com/office/drawing/2014/main" id="{B420AA81-754B-45EB-8942-AF665B88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GRAFIEK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ID" hidden="1">
            <a:extLst>
              <a:ext uri="{FF2B5EF4-FFF2-40B4-BE49-F238E27FC236}">
                <a16:creationId xmlns:a16="http://schemas.microsoft.com/office/drawing/2014/main" id="{D8098A61-1797-4AB0-A023-CD4B7C6E863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4398C623-ABDD-483E-9286-CAFBD5DABFD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B8001D40-9B45-4E7F-8DBE-87EA71A36B48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BE80029F-0D70-40DB-843E-34A3A952CF57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346A7F8-30E3-4F08-A234-B6D2FD8C8252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B68540D6-690A-4197-A9DB-58EB90C01F2D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7D97E9F9-A31B-46E8-88FC-FE7984C7F74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5AD708E2-A7E2-4D52-A0F7-9CB23122CA63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1E772C-68F0-46A2-A7A8-F9A1ED98AC53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A5D98152-DA71-4196-8DC7-35B274E6821C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46655AC-E1BC-477D-B554-C586E3DCACF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A42BD67-1553-4AAB-81A1-AF7CA6030C1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C912707-9497-401A-BF0A-0E2FC2B1C01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14546"/>
            <a:ext cx="3140325" cy="216909"/>
          </a:xfrm>
        </p:spPr>
        <p:txBody>
          <a:bodyPr/>
          <a:lstStyle/>
          <a:p>
            <a:fld id="{81B33066-8D2A-4A75-BFF1-CF44C8C09CE9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1454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40733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530247" y="-885712"/>
            <a:ext cx="3131537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GRAFIEK (50%/ 50%)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27400" y="1401494"/>
            <a:ext cx="5437991" cy="442243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71" name="Onder balkje">
            <a:extLst>
              <a:ext uri="{FF2B5EF4-FFF2-40B4-BE49-F238E27FC236}">
                <a16:creationId xmlns:a16="http://schemas.microsoft.com/office/drawing/2014/main" id="{A4B100AB-4F9B-4A64-908F-0A386EE51625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FF854FE4-B0F5-4BD8-9188-4DC0CF88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1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87129"/>
            <a:ext cx="3140325" cy="216909"/>
          </a:xfrm>
        </p:spPr>
        <p:txBody>
          <a:bodyPr/>
          <a:lstStyle/>
          <a:p>
            <a:fld id="{A1B00CF6-CBF8-4891-A1EF-BA979A9524BF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87129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10534" y="-885712"/>
            <a:ext cx="197096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GRAFIEK (100%)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21863" y="1388794"/>
            <a:ext cx="11133275" cy="4469349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73" name="GRID" hidden="1">
            <a:extLst>
              <a:ext uri="{FF2B5EF4-FFF2-40B4-BE49-F238E27FC236}">
                <a16:creationId xmlns:a16="http://schemas.microsoft.com/office/drawing/2014/main" id="{A42AA2CB-EB2C-4371-99B2-FFE1C7ABC6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1B148C1F-0DC3-40A3-9ABA-60E3F85AE7F2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73E3192B-3823-4A68-84E9-3C984563ED0B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9155171A-1727-48A0-9D0A-0D7C94E29723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CED705F7-47C7-4D84-B9A4-EF4160028016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51564711-4802-42AE-A003-604DAFEC66D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33B453C-82AE-43AA-B3DA-4A9B0925A942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C261EECC-4C34-4F17-AFB5-3CB1CC9E52EB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DB7F3834-98C1-4824-95C1-84A4AD0BB102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3EA1BE1-E41D-4388-9B5A-48435EF2F41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B706927-B552-461D-8CAB-7D27387C4669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C1979472-D81B-43AA-9831-B5D13FD80B6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D3B4A7B-F5C0-4103-8E58-E0D3779A2B72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71" name="Onder balkje">
            <a:extLst>
              <a:ext uri="{FF2B5EF4-FFF2-40B4-BE49-F238E27FC236}">
                <a16:creationId xmlns:a16="http://schemas.microsoft.com/office/drawing/2014/main" id="{A43B3275-0DAA-46DF-AA83-74A0CD51782F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59A8263C-BADD-4468-84A9-1E09DB4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9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TABEL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20856"/>
            <a:ext cx="3140325" cy="216909"/>
          </a:xfrm>
        </p:spPr>
        <p:txBody>
          <a:bodyPr/>
          <a:lstStyle/>
          <a:p>
            <a:fld id="{C8226F51-BA4F-47DD-BB27-1D52D814875C}" type="datetime1">
              <a:rPr lang="nl-NL" smtClean="0"/>
              <a:t>10-12-2018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2085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146223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39252" y="-885712"/>
            <a:ext cx="291352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TABEL (50%/ 50%)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47711" y="1407861"/>
            <a:ext cx="5412132" cy="4454808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091A87-E469-4741-AFAE-D9FE9D31606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A6E0E6B-9076-4747-B72A-CE6754E64B56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76726127-9718-42DE-8B36-ACFA6484CDAD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C7B464E-EB02-44DE-B0EA-1B24AF5D234F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3496353-1240-4E64-BED4-2A49E624408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A67ABC18-63E9-4A12-8233-B9211B2E9B3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89377A1B-9100-4765-8EBA-772D654519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99204BCB-084E-4A74-AFCC-C7FBCC2939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ADD40E2F-10B1-4CA7-9ED6-3F3F72DF520E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426073FA-9DF6-4303-80AD-06336912AA18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252037A-C515-44C2-A220-ABB721F5C4A5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06BB989-B0BE-45A8-8D37-EB49821A29C7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7EE64E67-40EE-4FF9-AA93-4EDDC2C9A94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ekst">
            <a:extLst>
              <a:ext uri="{FF2B5EF4-FFF2-40B4-BE49-F238E27FC236}">
                <a16:creationId xmlns:a16="http://schemas.microsoft.com/office/drawing/2014/main" id="{2277963E-BB3D-4657-8FDB-59BC2A5ACE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53" name="Onder balkje">
            <a:extLst>
              <a:ext uri="{FF2B5EF4-FFF2-40B4-BE49-F238E27FC236}">
                <a16:creationId xmlns:a16="http://schemas.microsoft.com/office/drawing/2014/main" id="{11CB7B56-D687-4517-BBBD-5752B48393E8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96F150C4-E3A4-40F1-9ED4-DC76B0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4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45804E2F-6799-4914-A5D0-6B51B35EFB93}" type="datetime1">
              <a:rPr lang="nl-NL" smtClean="0"/>
              <a:t>10-12-2018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19539" y="-885712"/>
            <a:ext cx="175295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TABEL (100%)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16221" y="1395160"/>
            <a:ext cx="11143622" cy="4471547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6AF92EA9-37D8-4C42-88F3-48205D9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2177"/>
            <a:ext cx="11293914" cy="600744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/>
          <a:p>
            <a:r>
              <a:rPr lang="nl-NL" noProof="0" dirty="0"/>
              <a:t>Plaats hier je titel</a:t>
            </a:r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464994"/>
            <a:ext cx="11268000" cy="4469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/>
              <a:t>JU-LEVEL1=</a:t>
            </a:r>
            <a:r>
              <a:rPr lang="nl-NL" noProof="0" dirty="0" err="1"/>
              <a:t>Bullet</a:t>
            </a:r>
            <a:r>
              <a:rPr lang="nl-NL" noProof="0" dirty="0"/>
              <a:t> oranje</a:t>
            </a:r>
          </a:p>
          <a:p>
            <a:pPr lvl="1"/>
            <a:r>
              <a:rPr lang="nl-NL" noProof="0" dirty="0"/>
              <a:t>JU-LEVEL2=</a:t>
            </a:r>
            <a:r>
              <a:rPr lang="nl-NL" noProof="0" dirty="0" err="1"/>
              <a:t>Bullet</a:t>
            </a:r>
            <a:r>
              <a:rPr lang="nl-NL" noProof="0" dirty="0"/>
              <a:t> rood</a:t>
            </a:r>
          </a:p>
          <a:p>
            <a:pPr lvl="2"/>
            <a:r>
              <a:rPr lang="nl-NL" noProof="0" dirty="0"/>
              <a:t>JU-LEVEL3=</a:t>
            </a:r>
            <a:r>
              <a:rPr lang="nl-NL" noProof="0" dirty="0" err="1"/>
              <a:t>Bullet</a:t>
            </a:r>
            <a:r>
              <a:rPr lang="nl-NL" noProof="0" dirty="0"/>
              <a:t> blauw</a:t>
            </a:r>
          </a:p>
          <a:p>
            <a:pPr lvl="3"/>
            <a:r>
              <a:rPr lang="nl-NL" noProof="0" dirty="0"/>
              <a:t>JU-LEVEL4=</a:t>
            </a:r>
            <a:r>
              <a:rPr lang="nl-NL" noProof="0" dirty="0" err="1"/>
              <a:t>Bullet</a:t>
            </a:r>
            <a:r>
              <a:rPr lang="nl-NL" noProof="0" dirty="0"/>
              <a:t> groen</a:t>
            </a:r>
          </a:p>
          <a:p>
            <a:pPr lvl="4"/>
            <a:r>
              <a:rPr lang="nl-NL" noProof="0" dirty="0"/>
              <a:t>JU-LEVEL5=Leestekst</a:t>
            </a:r>
          </a:p>
          <a:p>
            <a:pPr lvl="5"/>
            <a:r>
              <a:rPr lang="nl-NL" noProof="0" dirty="0"/>
              <a:t>JU-LEVEL6=Subtitel</a:t>
            </a:r>
          </a:p>
          <a:p>
            <a:pPr lvl="6"/>
            <a:r>
              <a:rPr lang="nl-NL" noProof="0" dirty="0"/>
              <a:t>JU-LEVEL7=Sub-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JU-LEVEL8=Nummers</a:t>
            </a:r>
          </a:p>
          <a:p>
            <a:pPr lvl="8"/>
            <a:r>
              <a:rPr lang="nl-NL" noProof="0" dirty="0"/>
              <a:t>JU-LEVEL9=Sub-nummering</a:t>
            </a:r>
          </a:p>
        </p:txBody>
      </p:sp>
      <p:grpSp>
        <p:nvGrpSpPr>
          <p:cNvPr id="103" name="GRID" hidden="1">
            <a:extLst>
              <a:ext uri="{FF2B5EF4-FFF2-40B4-BE49-F238E27FC236}">
                <a16:creationId xmlns:a16="http://schemas.microsoft.com/office/drawing/2014/main" id="{8474276A-7378-47BC-A88E-F5BABDA49A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F138F63C-9024-48F4-8CD3-A4992A6D91DE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0215613B-5C64-45D6-80BB-B963DC8EDE2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72465A97-6C2F-45B6-8024-AF684A3AD5D6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259D72CC-F81D-4F98-A3A5-0BAD485A58A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28A2B9C3-3230-440F-8073-1EF9F74C13A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3C86417D-2D40-44D5-BED5-15D4355710C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ECE60979-D6D1-478E-90C1-26EFC26CC802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BE90DC0-51B0-4F22-86A2-1384A52355C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61069823-AAA4-494E-A2C2-145F92894526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D381AF8F-0B24-47CE-8CA3-95221D67D0F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6C3D69B-F065-4A21-8578-E48BFBEA8144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7" name="KADER" hidden="1">
            <a:extLst>
              <a:ext uri="{FF2B5EF4-FFF2-40B4-BE49-F238E27FC236}">
                <a16:creationId xmlns:a16="http://schemas.microsoft.com/office/drawing/2014/main" id="{E6E7F0C9-3A01-4084-9EFF-E9B01BB674B9}"/>
              </a:ext>
            </a:extLst>
          </p:cNvPr>
          <p:cNvGrpSpPr/>
          <p:nvPr userDrawn="1"/>
        </p:nvGrpSpPr>
        <p:grpSpPr>
          <a:xfrm>
            <a:off x="-355722" y="-212464"/>
            <a:ext cx="12894355" cy="7257527"/>
            <a:chOff x="-355722" y="-212464"/>
            <a:chExt cx="12894355" cy="7257527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A8EF71D-19CD-4203-9B9C-9F56A2224E5B}"/>
                </a:ext>
              </a:extLst>
            </p:cNvPr>
            <p:cNvSpPr/>
            <p:nvPr userDrawn="1"/>
          </p:nvSpPr>
          <p:spPr>
            <a:xfrm rot="16200000">
              <a:off x="843910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EDA6DA0-A430-44EF-88B3-6F36E44BBC17}"/>
                </a:ext>
              </a:extLst>
            </p:cNvPr>
            <p:cNvSpPr/>
            <p:nvPr userDrawn="1"/>
          </p:nvSpPr>
          <p:spPr>
            <a:xfrm rot="16200000">
              <a:off x="-349889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7A82A2E-5716-4F29-AA63-0242AA0E4216}"/>
                </a:ext>
              </a:extLst>
            </p:cNvPr>
            <p:cNvSpPr/>
            <p:nvPr userDrawn="1"/>
          </p:nvSpPr>
          <p:spPr>
            <a:xfrm>
              <a:off x="-355722" y="-5619"/>
              <a:ext cx="12894355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CF563EC-A799-4E63-B987-7B93FFBDF726}"/>
                </a:ext>
              </a:extLst>
            </p:cNvPr>
            <p:cNvSpPr/>
            <p:nvPr userDrawn="1"/>
          </p:nvSpPr>
          <p:spPr>
            <a:xfrm>
              <a:off x="-355722" y="6604685"/>
              <a:ext cx="12894355" cy="257475"/>
            </a:xfrm>
            <a:prstGeom prst="rect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</p:grpSp>
      <p:sp>
        <p:nvSpPr>
          <p:cNvPr id="4" name="datum">
            <a:extLst>
              <a:ext uri="{FF2B5EF4-FFF2-40B4-BE49-F238E27FC236}">
                <a16:creationId xmlns:a16="http://schemas.microsoft.com/office/drawing/2014/main" id="{BA8A27F1-40C7-4ABA-A23D-ABF73FB6F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45707" y="6376061"/>
            <a:ext cx="2915613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BC5AFA-D9DA-4B84-B0D7-1918E212144A}" type="datetime1">
              <a:rPr lang="nl-NL" smtClean="0"/>
              <a:t>10-12-2018</a:t>
            </a:fld>
            <a:endParaRPr lang="nl-NL" dirty="0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A8CC3061-3BED-4D38-839F-6419010C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6910" y="6376061"/>
            <a:ext cx="6718797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&lt;Plaats hier je voettekst&gt;</a:t>
            </a:r>
            <a:endParaRPr lang="nl-NL" dirty="0"/>
          </a:p>
        </p:txBody>
      </p:sp>
      <p:sp>
        <p:nvSpPr>
          <p:cNvPr id="6" name="nummer">
            <a:extLst>
              <a:ext uri="{FF2B5EF4-FFF2-40B4-BE49-F238E27FC236}">
                <a16:creationId xmlns:a16="http://schemas.microsoft.com/office/drawing/2014/main" id="{94213057-4619-486A-8604-BE7285D3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62" y="6376061"/>
            <a:ext cx="392576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0E7476D2-0896-4839-9387-ABF8745D58E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E5F0359-76BD-4AE1-B1D0-7B46B0B5856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64" y="6129196"/>
            <a:ext cx="1274067" cy="475489"/>
          </a:xfrm>
          <a:prstGeom prst="rect">
            <a:avLst/>
          </a:prstGeom>
        </p:spPr>
      </p:pic>
      <p:sp>
        <p:nvSpPr>
          <p:cNvPr id="123" name="logo">
            <a:extLst>
              <a:ext uri="{FF2B5EF4-FFF2-40B4-BE49-F238E27FC236}">
                <a16:creationId xmlns:a16="http://schemas.microsoft.com/office/drawing/2014/main" id="{9D6E813D-9F83-4EFB-85CB-47615A2740F1}"/>
              </a:ext>
            </a:extLst>
          </p:cNvPr>
          <p:cNvSpPr txBox="1">
            <a:spLocks/>
          </p:cNvSpPr>
          <p:nvPr userDrawn="1"/>
        </p:nvSpPr>
        <p:spPr>
          <a:xfrm>
            <a:off x="5454255" y="-1435918"/>
            <a:ext cx="1274400" cy="486603"/>
          </a:xfrm>
          <a:prstGeom prst="rect">
            <a:avLst/>
          </a:prstGeom>
          <a:blipFill>
            <a:blip r:embed="rId19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tabLst/>
              <a:defRPr sz="1600" b="0" kern="120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Tx/>
              <a:buBlip>
                <a:blip r:embed="rId20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1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2"/>
              </a:buBlip>
              <a:tabLst/>
              <a:defRPr sz="20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3400" indent="-2714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Calibri" panose="020F0502020204030204" pitchFamily="34" charset="0"/>
              <a:buChar char="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6575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77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8" r:id="rId2"/>
    <p:sldLayoutId id="2147483736" r:id="rId3"/>
    <p:sldLayoutId id="2147483723" r:id="rId4"/>
    <p:sldLayoutId id="2147483725" r:id="rId5"/>
    <p:sldLayoutId id="2147483730" r:id="rId6"/>
    <p:sldLayoutId id="2147483731" r:id="rId7"/>
    <p:sldLayoutId id="2147483732" r:id="rId8"/>
    <p:sldLayoutId id="2147483733" r:id="rId9"/>
    <p:sldLayoutId id="2147483737" r:id="rId10"/>
    <p:sldLayoutId id="2147483738" r:id="rId11"/>
    <p:sldLayoutId id="2147483739" r:id="rId12"/>
    <p:sldLayoutId id="2147483740" r:id="rId13"/>
    <p:sldLayoutId id="2147483721" r:id="rId14"/>
    <p:sldLayoutId id="2147483741" r:id="rId15"/>
    <p:sldLayoutId id="2147483745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Tx/>
        <a:buBlip>
          <a:blip r:embed="rId23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Tx/>
        <a:buBlip>
          <a:blip r:embed="rId20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1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2"/>
        </a:buBlip>
        <a:tabLst/>
        <a:defRPr sz="2000" b="0" kern="1200" cap="none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533400" indent="-271463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61938" indent="-2619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36575" indent="-2746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 cap="none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43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11" Type="http://schemas.openxmlformats.org/officeDocument/2006/relationships/image" Target="../media/image80.png"/><Relationship Id="rId5" Type="http://schemas.openxmlformats.org/officeDocument/2006/relationships/image" Target="../media/image74.tiff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6">
            <a:extLst>
              <a:ext uri="{FF2B5EF4-FFF2-40B4-BE49-F238E27FC236}">
                <a16:creationId xmlns:a16="http://schemas.microsoft.com/office/drawing/2014/main" id="{3406E0B6-8CFB-2F41-9E64-FEC5D1BA6E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" r="57"/>
          <a:stretch>
            <a:fillRect/>
          </a:stretch>
        </p:blipFill>
        <p:spPr>
          <a:xfrm>
            <a:off x="-104502" y="-147085"/>
            <a:ext cx="16613003" cy="9030427"/>
          </a:xfr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F489F854-1B18-4521-B332-A14A4D8B044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b="0" dirty="0"/>
              <a:t>SURF national research cloud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88CE3C-D5D2-4760-B29E-A97C9E422DE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13091" y="2183753"/>
            <a:ext cx="4875645" cy="974116"/>
          </a:xfrm>
        </p:spPr>
        <p:txBody>
          <a:bodyPr/>
          <a:lstStyle/>
          <a:p>
            <a:r>
              <a:rPr lang="en-US" dirty="0"/>
              <a:t>Supporting cooperation in research</a:t>
            </a:r>
            <a:endParaRPr lang="nl-NL" dirty="0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E3230C6D-DB62-475A-A5E7-ACC832B2A75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FBC7EDE5-D22F-4C86-9B15-F1E5DAA9F41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48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C712225-C58F-884F-B2E9-A065CFF49CE8}"/>
              </a:ext>
            </a:extLst>
          </p:cNvPr>
          <p:cNvSpPr/>
          <p:nvPr/>
        </p:nvSpPr>
        <p:spPr>
          <a:xfrm>
            <a:off x="516362" y="1025321"/>
            <a:ext cx="5651034" cy="5350740"/>
          </a:xfrm>
          <a:prstGeom prst="ellipse">
            <a:avLst/>
          </a:prstGeom>
          <a:solidFill>
            <a:srgbClr val="FFFF00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70946-3368-5043-B768-07FFE83F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Sharing data and results within Research Cloud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29AD9-3736-F447-9589-AC7BD278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10</a:t>
            </a:fld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308764-2195-CF48-A79E-4EEC15753346}"/>
              </a:ext>
            </a:extLst>
          </p:cNvPr>
          <p:cNvSpPr/>
          <p:nvPr/>
        </p:nvSpPr>
        <p:spPr>
          <a:xfrm>
            <a:off x="2448265" y="2045219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23A227-4D05-6741-9615-36C8D523ACD1}"/>
              </a:ext>
            </a:extLst>
          </p:cNvPr>
          <p:cNvSpPr/>
          <p:nvPr/>
        </p:nvSpPr>
        <p:spPr>
          <a:xfrm>
            <a:off x="1190364" y="3572623"/>
            <a:ext cx="2244213" cy="216976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25AE71-D914-6C40-917E-C6EBC0688A6D}"/>
              </a:ext>
            </a:extLst>
          </p:cNvPr>
          <p:cNvSpPr/>
          <p:nvPr/>
        </p:nvSpPr>
        <p:spPr>
          <a:xfrm>
            <a:off x="3634083" y="2981100"/>
            <a:ext cx="2244213" cy="216976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E9B1E8-962D-2E47-A95B-0210AA1937C7}"/>
              </a:ext>
            </a:extLst>
          </p:cNvPr>
          <p:cNvSpPr/>
          <p:nvPr/>
        </p:nvSpPr>
        <p:spPr>
          <a:xfrm>
            <a:off x="1840747" y="1199629"/>
            <a:ext cx="2244213" cy="216976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DFDB61-F267-6045-8871-AF967BC9C5B0}"/>
              </a:ext>
            </a:extLst>
          </p:cNvPr>
          <p:cNvSpPr/>
          <p:nvPr/>
        </p:nvSpPr>
        <p:spPr>
          <a:xfrm>
            <a:off x="3014894" y="1672173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6D95CB-7F7E-3C40-909A-AC30CBFF8E7A}"/>
              </a:ext>
            </a:extLst>
          </p:cNvPr>
          <p:cNvSpPr/>
          <p:nvPr/>
        </p:nvSpPr>
        <p:spPr>
          <a:xfrm>
            <a:off x="4888558" y="3936649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76C1F1-DC14-A94F-888F-56D33CBB15A0}"/>
              </a:ext>
            </a:extLst>
          </p:cNvPr>
          <p:cNvSpPr/>
          <p:nvPr/>
        </p:nvSpPr>
        <p:spPr>
          <a:xfrm>
            <a:off x="3984569" y="4219378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927CF3-758D-6342-9829-2FBA702C8B74}"/>
              </a:ext>
            </a:extLst>
          </p:cNvPr>
          <p:cNvSpPr/>
          <p:nvPr/>
        </p:nvSpPr>
        <p:spPr>
          <a:xfrm>
            <a:off x="4169383" y="3241585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BD10F9-8C75-9A42-B541-1B833D0E856E}"/>
              </a:ext>
            </a:extLst>
          </p:cNvPr>
          <p:cNvSpPr/>
          <p:nvPr/>
        </p:nvSpPr>
        <p:spPr>
          <a:xfrm>
            <a:off x="1874682" y="4819823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971740-CA9D-A142-8FE9-C7F8EEE29723}"/>
              </a:ext>
            </a:extLst>
          </p:cNvPr>
          <p:cNvSpPr/>
          <p:nvPr/>
        </p:nvSpPr>
        <p:spPr>
          <a:xfrm>
            <a:off x="1547697" y="3885709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4F4A4B-25DA-4C4D-A997-43B7133172F2}"/>
              </a:ext>
            </a:extLst>
          </p:cNvPr>
          <p:cNvSpPr/>
          <p:nvPr/>
        </p:nvSpPr>
        <p:spPr>
          <a:xfrm>
            <a:off x="2201667" y="2045219"/>
            <a:ext cx="653970" cy="662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466C0F-9A3B-284A-A5E4-A7BC63837C93}"/>
              </a:ext>
            </a:extLst>
          </p:cNvPr>
          <p:cNvSpPr txBox="1"/>
          <p:nvPr/>
        </p:nvSpPr>
        <p:spPr>
          <a:xfrm rot="1071851">
            <a:off x="4296935" y="2552716"/>
            <a:ext cx="194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Your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BA6BF-B062-6940-A280-CC040C6EB906}"/>
              </a:ext>
            </a:extLst>
          </p:cNvPr>
          <p:cNvSpPr txBox="1"/>
          <p:nvPr/>
        </p:nvSpPr>
        <p:spPr>
          <a:xfrm rot="2007783">
            <a:off x="4522427" y="3493144"/>
            <a:ext cx="194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 workspace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EFD35-9966-F748-83CD-E54DA80EE137}"/>
              </a:ext>
            </a:extLst>
          </p:cNvPr>
          <p:cNvSpPr txBox="1"/>
          <p:nvPr/>
        </p:nvSpPr>
        <p:spPr>
          <a:xfrm rot="2856912">
            <a:off x="4000071" y="4009335"/>
            <a:ext cx="220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workspace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B5C0ED3F-92B2-9C45-AFAF-AF9350DAB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67653" y="811327"/>
            <a:ext cx="5098702" cy="4860094"/>
          </a:xfrm>
        </p:spPr>
        <p:txBody>
          <a:bodyPr/>
          <a:lstStyle/>
          <a:p>
            <a:r>
              <a:rPr lang="en-GB" sz="2400" dirty="0"/>
              <a:t>Your workspace, accessible only by you</a:t>
            </a:r>
          </a:p>
          <a:p>
            <a:r>
              <a:rPr lang="en-GB" sz="2400" dirty="0"/>
              <a:t>Group workspace, accessible by a subset of a collaborative organization</a:t>
            </a:r>
          </a:p>
          <a:p>
            <a:r>
              <a:rPr lang="en-GB" sz="2400" dirty="0"/>
              <a:t>Collaborative Organization (CO) workspace, accessible by the whole collaborative organization</a:t>
            </a:r>
          </a:p>
          <a:p>
            <a:pPr marL="0" indent="0">
              <a:buNone/>
            </a:pPr>
            <a:endParaRPr lang="en-GB" sz="800" dirty="0"/>
          </a:p>
          <a:p>
            <a:r>
              <a:rPr lang="en-GB" sz="2400" dirty="0"/>
              <a:t>So, a CO could be used to share a benchmark dataset</a:t>
            </a:r>
          </a:p>
          <a:p>
            <a:r>
              <a:rPr lang="en-GB" sz="2400" dirty="0"/>
              <a:t>Within a Group you can access this data to develop algorithms together</a:t>
            </a:r>
          </a:p>
          <a:p>
            <a:r>
              <a:rPr lang="en-GB" sz="2400" dirty="0"/>
              <a:t>Or you can work privately in your own workspace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223AB3-13C3-1146-A433-411D45447EEF}"/>
              </a:ext>
            </a:extLst>
          </p:cNvPr>
          <p:cNvSpPr/>
          <p:nvPr/>
        </p:nvSpPr>
        <p:spPr>
          <a:xfrm>
            <a:off x="6563686" y="756464"/>
            <a:ext cx="468559" cy="468000"/>
          </a:xfrm>
          <a:prstGeom prst="ellipse">
            <a:avLst/>
          </a:prstGeom>
          <a:solidFill>
            <a:srgbClr val="FFFF00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9C584B-C52F-FD46-8236-7A157F996C00}"/>
              </a:ext>
            </a:extLst>
          </p:cNvPr>
          <p:cNvSpPr/>
          <p:nvPr/>
        </p:nvSpPr>
        <p:spPr>
          <a:xfrm>
            <a:off x="6589579" y="1360750"/>
            <a:ext cx="468000" cy="46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FA064E-60FA-8E4C-A06A-24DF3E26B187}"/>
              </a:ext>
            </a:extLst>
          </p:cNvPr>
          <p:cNvSpPr/>
          <p:nvPr/>
        </p:nvSpPr>
        <p:spPr>
          <a:xfrm>
            <a:off x="6582567" y="2143787"/>
            <a:ext cx="468000" cy="46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91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1ADFE-73FB-2348-A5FB-9DA4182BBC04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66381-BDFD-7444-A376-ED86BDCB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11</a:t>
            </a:fld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9E3F2A-DF01-9049-A39F-6795A537D787}"/>
              </a:ext>
            </a:extLst>
          </p:cNvPr>
          <p:cNvGrpSpPr/>
          <p:nvPr/>
        </p:nvGrpSpPr>
        <p:grpSpPr>
          <a:xfrm>
            <a:off x="1027785" y="1511433"/>
            <a:ext cx="10261580" cy="5171027"/>
            <a:chOff x="1150617" y="1511433"/>
            <a:chExt cx="10261580" cy="517102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FF683F-5803-AC49-A512-3E5486EFF5E5}"/>
                </a:ext>
              </a:extLst>
            </p:cNvPr>
            <p:cNvCxnSpPr>
              <a:cxnSpLocks/>
            </p:cNvCxnSpPr>
            <p:nvPr/>
          </p:nvCxnSpPr>
          <p:spPr>
            <a:xfrm>
              <a:off x="2800334" y="3967564"/>
              <a:ext cx="917502" cy="93432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C743E5-1E6D-4544-9F77-1A5D2FBCF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3380" y="4012011"/>
              <a:ext cx="134643" cy="1079437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85B2FE0-BBB5-784F-9C48-E4EF215EFD77}"/>
                </a:ext>
              </a:extLst>
            </p:cNvPr>
            <p:cNvGrpSpPr/>
            <p:nvPr/>
          </p:nvGrpSpPr>
          <p:grpSpPr>
            <a:xfrm>
              <a:off x="1301412" y="1629138"/>
              <a:ext cx="2658097" cy="2510052"/>
              <a:chOff x="92654" y="340418"/>
              <a:chExt cx="3062888" cy="2892304"/>
            </a:xfrm>
          </p:grpSpPr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AF507299-1A9D-B744-A83F-D4F3FF30A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654" y="340418"/>
                <a:ext cx="2892303" cy="2892304"/>
              </a:xfrm>
              <a:prstGeom prst="rect">
                <a:avLst/>
              </a:prstGeom>
            </p:spPr>
          </p:pic>
          <p:pic>
            <p:nvPicPr>
              <p:cNvPr id="57" name="Afbeelding 38">
                <a:extLst>
                  <a:ext uri="{FF2B5EF4-FFF2-40B4-BE49-F238E27FC236}">
                    <a16:creationId xmlns:a16="http://schemas.microsoft.com/office/drawing/2014/main" id="{94834639-A836-E041-BDDC-0E66604C5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9075" y="1534354"/>
                <a:ext cx="1121461" cy="55417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B0F0"/>
                </a:solidFill>
              </a:ln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E71BB5-0C56-A149-B4B7-1C9871104611}"/>
                  </a:ext>
                </a:extLst>
              </p:cNvPr>
              <p:cNvSpPr txBox="1"/>
              <p:nvPr/>
            </p:nvSpPr>
            <p:spPr>
              <a:xfrm>
                <a:off x="1469075" y="2392295"/>
                <a:ext cx="1686467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ResearchCloud</a:t>
                </a:r>
                <a:endParaRPr lang="en-US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DF67B9-09AD-C444-976D-3611ED0E0510}"/>
                </a:ext>
              </a:extLst>
            </p:cNvPr>
            <p:cNvGrpSpPr/>
            <p:nvPr/>
          </p:nvGrpSpPr>
          <p:grpSpPr>
            <a:xfrm>
              <a:off x="6618767" y="1627162"/>
              <a:ext cx="2719238" cy="1735374"/>
              <a:chOff x="7444833" y="767515"/>
              <a:chExt cx="3133343" cy="1999651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B5BACAF-8C5D-8644-BBF8-8ABD5047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4833" y="767515"/>
                <a:ext cx="3133343" cy="162567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B0F0"/>
                </a:solidFill>
              </a:ln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EF7D0CF-A08B-404B-82DA-DC9716990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07" b="15025"/>
              <a:stretch/>
            </p:blipFill>
            <p:spPr>
              <a:xfrm>
                <a:off x="8693405" y="1190191"/>
                <a:ext cx="995997" cy="103713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rgbClr val="00B0F0"/>
                </a:solidFill>
              </a:ln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813290-F5D8-3849-8A08-2EF12D4AE1AB}"/>
                  </a:ext>
                </a:extLst>
              </p:cNvPr>
              <p:cNvSpPr txBox="1"/>
              <p:nvPr/>
            </p:nvSpPr>
            <p:spPr>
              <a:xfrm>
                <a:off x="7721370" y="2377054"/>
                <a:ext cx="1588846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EYRA Platform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50CCE4-EE50-4A41-8142-A14A047CE1D1}"/>
                </a:ext>
              </a:extLst>
            </p:cNvPr>
            <p:cNvGrpSpPr/>
            <p:nvPr/>
          </p:nvGrpSpPr>
          <p:grpSpPr>
            <a:xfrm>
              <a:off x="3447085" y="4849343"/>
              <a:ext cx="2446821" cy="1451263"/>
              <a:chOff x="2989284" y="3920395"/>
              <a:chExt cx="2819441" cy="167227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1B4450F-105D-0B40-A916-96058E7D0F10}"/>
                  </a:ext>
                </a:extLst>
              </p:cNvPr>
              <p:cNvGrpSpPr/>
              <p:nvPr/>
            </p:nvGrpSpPr>
            <p:grpSpPr>
              <a:xfrm>
                <a:off x="2989284" y="3920395"/>
                <a:ext cx="2819441" cy="1672273"/>
                <a:chOff x="670481" y="4590519"/>
                <a:chExt cx="2819441" cy="167227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D1B5AEE-EF46-A048-842E-30B0E487B8BB}"/>
                    </a:ext>
                  </a:extLst>
                </p:cNvPr>
                <p:cNvSpPr/>
                <p:nvPr/>
              </p:nvSpPr>
              <p:spPr>
                <a:xfrm>
                  <a:off x="670481" y="4590519"/>
                  <a:ext cx="2819441" cy="1672273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D6048EC-0336-8D4E-911D-517067A810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b="22579"/>
                <a:stretch/>
              </p:blipFill>
              <p:spPr>
                <a:xfrm>
                  <a:off x="1148117" y="4629047"/>
                  <a:ext cx="1009992" cy="969615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BB884F-6C04-064D-B712-F88F6CCD163B}"/>
                  </a:ext>
                </a:extLst>
              </p:cNvPr>
              <p:cNvSpPr txBox="1"/>
              <p:nvPr/>
            </p:nvSpPr>
            <p:spPr>
              <a:xfrm>
                <a:off x="3214584" y="4878619"/>
                <a:ext cx="1484838" cy="67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collaborating developer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3723A5-FEF8-9841-BDF0-F235212A1E04}"/>
                </a:ext>
              </a:extLst>
            </p:cNvPr>
            <p:cNvGrpSpPr/>
            <p:nvPr/>
          </p:nvGrpSpPr>
          <p:grpSpPr>
            <a:xfrm>
              <a:off x="8109400" y="4350307"/>
              <a:ext cx="2918446" cy="2086112"/>
              <a:chOff x="8115300" y="4151375"/>
              <a:chExt cx="3362888" cy="240380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6148436-D111-BB48-96BB-16A0EB77BFB1}"/>
                  </a:ext>
                </a:extLst>
              </p:cNvPr>
              <p:cNvGrpSpPr/>
              <p:nvPr/>
            </p:nvGrpSpPr>
            <p:grpSpPr>
              <a:xfrm>
                <a:off x="8115300" y="4151375"/>
                <a:ext cx="3362888" cy="2403803"/>
                <a:chOff x="7800975" y="3856100"/>
                <a:chExt cx="3362888" cy="240380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AAF908E-DC68-BE45-AC66-63B70686E853}"/>
                    </a:ext>
                  </a:extLst>
                </p:cNvPr>
                <p:cNvSpPr/>
                <p:nvPr/>
              </p:nvSpPr>
              <p:spPr>
                <a:xfrm>
                  <a:off x="7800975" y="3856100"/>
                  <a:ext cx="3362888" cy="2403803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195A6C98-BF83-5349-A45E-4A8D012A49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b="22579"/>
                <a:stretch/>
              </p:blipFill>
              <p:spPr>
                <a:xfrm>
                  <a:off x="8992997" y="4897910"/>
                  <a:ext cx="1009992" cy="969615"/>
                </a:xfrm>
                <a:prstGeom prst="rect">
                  <a:avLst/>
                </a:prstGeom>
              </p:spPr>
            </p:pic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C0335DBC-1C93-9E41-8B00-79F37615C5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58669" y="4053243"/>
                  <a:ext cx="712619" cy="712619"/>
                </a:xfrm>
                <a:prstGeom prst="rect">
                  <a:avLst/>
                </a:prstGeom>
              </p:spPr>
            </p:pic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C9EF88E7-F82D-394A-9B61-F667B3E44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b="22579"/>
                <a:stretch/>
              </p:blipFill>
              <p:spPr>
                <a:xfrm>
                  <a:off x="7971130" y="4511368"/>
                  <a:ext cx="1009992" cy="969615"/>
                </a:xfrm>
                <a:prstGeom prst="rect">
                  <a:avLst/>
                </a:prstGeom>
              </p:spPr>
            </p:pic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63C42FAD-954F-3D4F-8F94-2032941A9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b="22579"/>
                <a:stretch/>
              </p:blipFill>
              <p:spPr>
                <a:xfrm>
                  <a:off x="10065919" y="4529342"/>
                  <a:ext cx="1009992" cy="969615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B2E101B-59B6-FF4A-BD4B-E8E37167E4F6}"/>
                    </a:ext>
                  </a:extLst>
                </p:cNvPr>
                <p:cNvSpPr txBox="1"/>
                <p:nvPr/>
              </p:nvSpPr>
              <p:spPr>
                <a:xfrm>
                  <a:off x="8574217" y="3974263"/>
                  <a:ext cx="930591" cy="673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/>
                    <a:t>local cluster</a:t>
                  </a: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5214B-F2BA-404E-B47B-6C95B43F987D}"/>
                  </a:ext>
                </a:extLst>
              </p:cNvPr>
              <p:cNvSpPr txBox="1"/>
              <p:nvPr/>
            </p:nvSpPr>
            <p:spPr>
              <a:xfrm>
                <a:off x="9210944" y="6155739"/>
                <a:ext cx="1390650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instititute</a:t>
                </a:r>
                <a:r>
                  <a:rPr lang="en-US" sz="1600" dirty="0"/>
                  <a:t> Y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8088092-9B7E-7047-82DE-C0F78487D905}"/>
                </a:ext>
              </a:extLst>
            </p:cNvPr>
            <p:cNvGrpSpPr/>
            <p:nvPr/>
          </p:nvGrpSpPr>
          <p:grpSpPr>
            <a:xfrm>
              <a:off x="1150617" y="5231190"/>
              <a:ext cx="2231865" cy="1451270"/>
              <a:chOff x="343093" y="4360393"/>
              <a:chExt cx="2571750" cy="167228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AA3466A-BAE9-A446-ACCC-039D8C4294CE}"/>
                  </a:ext>
                </a:extLst>
              </p:cNvPr>
              <p:cNvGrpSpPr/>
              <p:nvPr/>
            </p:nvGrpSpPr>
            <p:grpSpPr>
              <a:xfrm>
                <a:off x="343093" y="4360393"/>
                <a:ext cx="2571750" cy="1672282"/>
                <a:chOff x="3295650" y="3442644"/>
                <a:chExt cx="2571750" cy="1672282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21C9BCF-F8E9-AF44-B62A-430477AE6A3B}"/>
                    </a:ext>
                  </a:extLst>
                </p:cNvPr>
                <p:cNvSpPr/>
                <p:nvPr/>
              </p:nvSpPr>
              <p:spPr>
                <a:xfrm>
                  <a:off x="3295650" y="3442644"/>
                  <a:ext cx="2571750" cy="1672282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3C6859FA-8E28-EF4E-A8F6-9216FFEB2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b="22579"/>
                <a:stretch/>
              </p:blipFill>
              <p:spPr>
                <a:xfrm>
                  <a:off x="3600445" y="3585279"/>
                  <a:ext cx="1009992" cy="969615"/>
                </a:xfrm>
                <a:prstGeom prst="rect">
                  <a:avLst/>
                </a:prstGeom>
              </p:spPr>
            </p:pic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71B85FE2-C650-4444-9FA6-D9A96075F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 b="22579"/>
                <a:stretch/>
              </p:blipFill>
              <p:spPr>
                <a:xfrm>
                  <a:off x="4621850" y="3770625"/>
                  <a:ext cx="1009992" cy="969615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561952-46ED-DF4E-A18A-875A354DA27F}"/>
                  </a:ext>
                </a:extLst>
              </p:cNvPr>
              <p:cNvSpPr txBox="1"/>
              <p:nvPr/>
            </p:nvSpPr>
            <p:spPr>
              <a:xfrm>
                <a:off x="1025305" y="5609917"/>
                <a:ext cx="1390650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instititute</a:t>
                </a:r>
                <a:r>
                  <a:rPr lang="en-US" sz="1600" dirty="0"/>
                  <a:t> X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30C666-F480-0C42-862B-9C626869654A}"/>
                </a:ext>
              </a:extLst>
            </p:cNvPr>
            <p:cNvGrpSpPr/>
            <p:nvPr/>
          </p:nvGrpSpPr>
          <p:grpSpPr>
            <a:xfrm>
              <a:off x="8387285" y="2945560"/>
              <a:ext cx="3024912" cy="1362880"/>
              <a:chOff x="8841061" y="2180950"/>
              <a:chExt cx="3485568" cy="15704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DFF0A2E-F780-0A47-998D-D62DB0FC6D87}"/>
                  </a:ext>
                </a:extLst>
              </p:cNvPr>
              <p:cNvGrpSpPr/>
              <p:nvPr/>
            </p:nvGrpSpPr>
            <p:grpSpPr>
              <a:xfrm>
                <a:off x="8841061" y="2180950"/>
                <a:ext cx="2149800" cy="1570431"/>
                <a:chOff x="9393831" y="2182214"/>
                <a:chExt cx="2149800" cy="1570431"/>
              </a:xfrm>
            </p:grpSpPr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2866CDE6-427F-B84B-8FE4-FCA5148A2575}"/>
                    </a:ext>
                  </a:extLst>
                </p:cNvPr>
                <p:cNvSpPr/>
                <p:nvPr/>
              </p:nvSpPr>
              <p:spPr>
                <a:xfrm rot="1461994">
                  <a:off x="9393831" y="2607847"/>
                  <a:ext cx="1076922" cy="1144798"/>
                </a:xfrm>
                <a:prstGeom prst="arc">
                  <a:avLst/>
                </a:prstGeom>
                <a:noFill/>
                <a:ln w="5715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22AD850D-24F9-E442-8704-FED2B7013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47634" y="2182214"/>
                  <a:ext cx="995997" cy="995997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D9C041-15AA-2F40-9581-70A024D94B3C}"/>
                  </a:ext>
                </a:extLst>
              </p:cNvPr>
              <p:cNvSpPr txBox="1"/>
              <p:nvPr/>
            </p:nvSpPr>
            <p:spPr>
              <a:xfrm>
                <a:off x="10922473" y="2473456"/>
                <a:ext cx="1404156" cy="67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training data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FD6AC7-0198-E147-BC5A-810FA886D580}"/>
                </a:ext>
              </a:extLst>
            </p:cNvPr>
            <p:cNvGrpSpPr/>
            <p:nvPr/>
          </p:nvGrpSpPr>
          <p:grpSpPr>
            <a:xfrm>
              <a:off x="6899046" y="3244454"/>
              <a:ext cx="2424413" cy="1229349"/>
              <a:chOff x="6805284" y="2574354"/>
              <a:chExt cx="2793620" cy="141656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A432E92-2269-AD46-8AD1-A518346220FA}"/>
                  </a:ext>
                </a:extLst>
              </p:cNvPr>
              <p:cNvGrpSpPr/>
              <p:nvPr/>
            </p:nvGrpSpPr>
            <p:grpSpPr>
              <a:xfrm>
                <a:off x="7582157" y="2574354"/>
                <a:ext cx="2016747" cy="1416565"/>
                <a:chOff x="7334507" y="2393379"/>
                <a:chExt cx="2016747" cy="1416565"/>
              </a:xfrm>
            </p:grpSpPr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FF112E39-0644-0441-A0F2-9B3A4C9EDD55}"/>
                    </a:ext>
                  </a:extLst>
                </p:cNvPr>
                <p:cNvSpPr/>
                <p:nvPr/>
              </p:nvSpPr>
              <p:spPr>
                <a:xfrm rot="12393941">
                  <a:off x="8274332" y="2393379"/>
                  <a:ext cx="1076922" cy="1144797"/>
                </a:xfrm>
                <a:prstGeom prst="arc">
                  <a:avLst/>
                </a:prstGeom>
                <a:noFill/>
                <a:ln w="57150">
                  <a:solidFill>
                    <a:schemeClr val="accent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DFEEE934-922D-0245-8AA9-74EEB0F5D9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4507" y="2903574"/>
                  <a:ext cx="906370" cy="906370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9C88B4-1870-9B46-8C35-D2466B3CF68B}"/>
                  </a:ext>
                </a:extLst>
              </p:cNvPr>
              <p:cNvSpPr txBox="1"/>
              <p:nvPr/>
            </p:nvSpPr>
            <p:spPr>
              <a:xfrm>
                <a:off x="6805284" y="3323279"/>
                <a:ext cx="885959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/>
                  <a:t>results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5316C90-7F7C-5443-AC0D-D7FD1F7F61A6}"/>
                </a:ext>
              </a:extLst>
            </p:cNvPr>
            <p:cNvGrpSpPr/>
            <p:nvPr/>
          </p:nvGrpSpPr>
          <p:grpSpPr>
            <a:xfrm>
              <a:off x="4615854" y="1511433"/>
              <a:ext cx="1462984" cy="2678928"/>
              <a:chOff x="4194566" y="795470"/>
              <a:chExt cx="1685778" cy="308689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C0DADE4-525D-B343-90E0-4D720EF4DA6E}"/>
                  </a:ext>
                </a:extLst>
              </p:cNvPr>
              <p:cNvGrpSpPr/>
              <p:nvPr/>
            </p:nvGrpSpPr>
            <p:grpSpPr>
              <a:xfrm>
                <a:off x="4272233" y="1086970"/>
                <a:ext cx="1395017" cy="2426231"/>
                <a:chOff x="4357958" y="1439395"/>
                <a:chExt cx="1395017" cy="2426231"/>
              </a:xfrm>
            </p:grpSpPr>
            <p:pic>
              <p:nvPicPr>
                <p:cNvPr id="24" name="Graphic 23">
                  <a:extLst>
                    <a:ext uri="{FF2B5EF4-FFF2-40B4-BE49-F238E27FC236}">
                      <a16:creationId xmlns:a16="http://schemas.microsoft.com/office/drawing/2014/main" id="{4C2FDC57-E11A-1B46-958B-A4E4987F1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368" y="1439395"/>
                  <a:ext cx="995997" cy="995997"/>
                </a:xfrm>
                <a:prstGeom prst="rect">
                  <a:avLst/>
                </a:prstGeom>
              </p:spPr>
            </p:pic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4EDB03F-7942-ED43-BA54-A2C5850EE114}"/>
                    </a:ext>
                  </a:extLst>
                </p:cNvPr>
                <p:cNvCxnSpPr/>
                <p:nvPr/>
              </p:nvCxnSpPr>
              <p:spPr>
                <a:xfrm flipH="1">
                  <a:off x="4357958" y="2515046"/>
                  <a:ext cx="1395017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141F467C-A39B-B240-AF1A-609183C7F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1844" y="2829371"/>
                  <a:ext cx="136113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2EA9DB3F-383D-EF4E-9D03-9DE9151B11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8883" y="2959256"/>
                  <a:ext cx="906370" cy="90637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7CAE02-0EFD-FB4B-A4DE-6CE9A833492A}"/>
                  </a:ext>
                </a:extLst>
              </p:cNvPr>
              <p:cNvSpPr txBox="1"/>
              <p:nvPr/>
            </p:nvSpPr>
            <p:spPr>
              <a:xfrm>
                <a:off x="4291499" y="795470"/>
                <a:ext cx="1588845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training 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7B051-94A0-B147-847D-D8F5FC9920BF}"/>
                  </a:ext>
                </a:extLst>
              </p:cNvPr>
              <p:cNvSpPr txBox="1"/>
              <p:nvPr/>
            </p:nvSpPr>
            <p:spPr>
              <a:xfrm>
                <a:off x="4194566" y="3492255"/>
                <a:ext cx="1588845" cy="39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results</a:t>
                </a:r>
              </a:p>
            </p:txBody>
          </p:sp>
        </p:grpSp>
      </p:grpSp>
      <p:sp>
        <p:nvSpPr>
          <p:cNvPr id="59" name="Title 78">
            <a:extLst>
              <a:ext uri="{FF2B5EF4-FFF2-40B4-BE49-F238E27FC236}">
                <a16:creationId xmlns:a16="http://schemas.microsoft.com/office/drawing/2014/main" id="{FB489BB1-5684-F743-B160-C540F8D1871F}"/>
              </a:ext>
            </a:extLst>
          </p:cNvPr>
          <p:cNvSpPr txBox="1">
            <a:spLocks/>
          </p:cNvSpPr>
          <p:nvPr/>
        </p:nvSpPr>
        <p:spPr>
          <a:xfrm>
            <a:off x="605640" y="328550"/>
            <a:ext cx="10515600" cy="766168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Participate in EYRA via the </a:t>
            </a:r>
            <a:r>
              <a:rPr lang="en-US" dirty="0" err="1"/>
              <a:t>ResearchCloud</a:t>
            </a:r>
            <a:endParaRPr lang="en-US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4286D742-72CF-1347-A62F-E61B74EBA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945" y="1317943"/>
            <a:ext cx="618439" cy="618438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DEF1661-2055-924F-A4A7-950D747420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3380" y="1317943"/>
            <a:ext cx="618439" cy="61843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EF706246-EA6C-7E46-B1AD-6D078583E4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8241" y="1318976"/>
            <a:ext cx="618439" cy="61843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3034333-787B-F643-B25A-8083BF04DF3F}"/>
              </a:ext>
            </a:extLst>
          </p:cNvPr>
          <p:cNvSpPr txBox="1"/>
          <p:nvPr/>
        </p:nvSpPr>
        <p:spPr>
          <a:xfrm>
            <a:off x="2679626" y="1196922"/>
            <a:ext cx="175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Public Clouds, </a:t>
            </a:r>
          </a:p>
          <a:p>
            <a:r>
              <a:rPr lang="en-US" sz="1600" dirty="0"/>
              <a:t>SURF HPC Cloud, </a:t>
            </a:r>
          </a:p>
          <a:p>
            <a:r>
              <a:rPr lang="en-US" sz="1600" dirty="0"/>
              <a:t>Community clouds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A1958EB-BBCB-B142-A3D6-1C8B00B0706D}"/>
              </a:ext>
            </a:extLst>
          </p:cNvPr>
          <p:cNvSpPr/>
          <p:nvPr/>
        </p:nvSpPr>
        <p:spPr>
          <a:xfrm>
            <a:off x="56285" y="3975440"/>
            <a:ext cx="1667641" cy="1451263"/>
          </a:xfrm>
          <a:prstGeom prst="ellipse">
            <a:avLst/>
          </a:prstGeom>
          <a:solidFill>
            <a:srgbClr val="FFFF00"/>
          </a:soli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C3648DC9-36A4-D440-9BCB-DD8189C653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579"/>
          <a:stretch/>
        </p:blipFill>
        <p:spPr>
          <a:xfrm>
            <a:off x="470796" y="4008876"/>
            <a:ext cx="876510" cy="84146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019A2A3-73FF-8948-8B87-7ECACA69876C}"/>
              </a:ext>
            </a:extLst>
          </p:cNvPr>
          <p:cNvSpPr txBox="1"/>
          <p:nvPr/>
        </p:nvSpPr>
        <p:spPr>
          <a:xfrm>
            <a:off x="251809" y="4807024"/>
            <a:ext cx="12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Own development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4673C8B-8406-B74F-AE4D-3573EDD6C8E5}"/>
              </a:ext>
            </a:extLst>
          </p:cNvPr>
          <p:cNvCxnSpPr>
            <a:cxnSpLocks/>
          </p:cNvCxnSpPr>
          <p:nvPr/>
        </p:nvCxnSpPr>
        <p:spPr>
          <a:xfrm flipH="1">
            <a:off x="1739006" y="3923933"/>
            <a:ext cx="337231" cy="47056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raphic 126">
            <a:extLst>
              <a:ext uri="{FF2B5EF4-FFF2-40B4-BE49-F238E27FC236}">
                <a16:creationId xmlns:a16="http://schemas.microsoft.com/office/drawing/2014/main" id="{B7FF3323-8A21-6F44-8AED-2264B17DCE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579"/>
          <a:stretch/>
        </p:blipFill>
        <p:spPr>
          <a:xfrm>
            <a:off x="4696938" y="4997213"/>
            <a:ext cx="876510" cy="8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624563-0236-D04B-9EE6-D94CE41DD8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32" r="8632"/>
          <a:stretch>
            <a:fillRect/>
          </a:stretch>
        </p:blipFill>
        <p:spPr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15190-421F-374D-8CF6-B5F349E81D1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066980" y="1787905"/>
            <a:ext cx="6101462" cy="2210417"/>
          </a:xfrm>
          <a:solidFill>
            <a:schemeClr val="bg1"/>
          </a:solidFill>
          <a:ln w="50800">
            <a:gradFill>
              <a:gsLst>
                <a:gs pos="0">
                  <a:schemeClr val="accent1">
                    <a:alpha val="71000"/>
                    <a:lumMod val="97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25400"/>
          </a:effectLst>
        </p:spPr>
        <p:txBody>
          <a:bodyPr/>
          <a:lstStyle/>
          <a:p>
            <a:r>
              <a:rPr lang="en-US" dirty="0"/>
              <a:t>DEMO by </a:t>
            </a:r>
            <a:r>
              <a:rPr lang="en-US" dirty="0" err="1"/>
              <a:t>NLeSC</a:t>
            </a:r>
            <a:endParaRPr lang="en-US" dirty="0"/>
          </a:p>
          <a:p>
            <a:r>
              <a:rPr lang="en-US" sz="2000" dirty="0"/>
              <a:t>Roel &amp; Evelien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215B5-5D4B-3745-927A-54FD97CF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12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57A41-5FE8-7044-89FB-D18F281B6383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AAE8EBD-20B9-AE46-9B6C-8AF8F6A789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" y="1876618"/>
            <a:ext cx="5102351" cy="399178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DAF5F7D-CDA5-40F8-BBCF-C98D992F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78" y="345329"/>
            <a:ext cx="11224709" cy="600744"/>
          </a:xfrm>
        </p:spPr>
        <p:txBody>
          <a:bodyPr/>
          <a:lstStyle/>
          <a:p>
            <a:r>
              <a:rPr lang="nl-NL" dirty="0"/>
              <a:t>SURF</a:t>
            </a:r>
            <a:r>
              <a:rPr lang="en-US" b="0" dirty="0"/>
              <a:t> is the collaborative ICT </a:t>
            </a:r>
            <a:r>
              <a:rPr lang="en-US" b="0" dirty="0" err="1"/>
              <a:t>organisation</a:t>
            </a:r>
            <a:r>
              <a:rPr lang="en-US" b="0" dirty="0"/>
              <a:t> for Dutch education and research. </a:t>
            </a:r>
            <a:br>
              <a:rPr lang="en-US" dirty="0"/>
            </a:b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5E263F-605D-CF41-9861-2096268D4602}"/>
              </a:ext>
            </a:extLst>
          </p:cNvPr>
          <p:cNvSpPr/>
          <p:nvPr/>
        </p:nvSpPr>
        <p:spPr>
          <a:xfrm>
            <a:off x="5835932" y="1730314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US" sz="2400" dirty="0"/>
              <a:t>Network infrastructure 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GB" sz="2400" dirty="0"/>
              <a:t>FIAM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US" sz="2400" dirty="0"/>
              <a:t>ICT procurement </a:t>
            </a:r>
            <a:endParaRPr lang="en-GB" sz="2400" dirty="0"/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GB" sz="2400" dirty="0"/>
              <a:t>Dutch National Super Computer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GB" sz="2400" dirty="0"/>
              <a:t>GRID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GB" sz="2400" dirty="0"/>
              <a:t>Private and Public Clouds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GB" sz="2400" dirty="0"/>
              <a:t>Data Archive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r>
              <a:rPr lang="en-GB" sz="2400" dirty="0"/>
              <a:t>Etc.</a:t>
            </a:r>
          </a:p>
          <a:p>
            <a:pPr marL="269875" indent="-269875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Blip>
                <a:blip r:embed="rId4"/>
              </a:buBlip>
            </a:pPr>
            <a:endParaRPr lang="en-GB" sz="20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81F6EE4-C641-704E-9487-AD72FDAC8EE3}"/>
              </a:ext>
            </a:extLst>
          </p:cNvPr>
          <p:cNvSpPr/>
          <p:nvPr/>
        </p:nvSpPr>
        <p:spPr>
          <a:xfrm>
            <a:off x="10356809" y="3255264"/>
            <a:ext cx="231943" cy="1627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563CE-D154-454E-AEAA-0604D967D331}"/>
              </a:ext>
            </a:extLst>
          </p:cNvPr>
          <p:cNvSpPr txBox="1"/>
          <p:nvPr/>
        </p:nvSpPr>
        <p:spPr>
          <a:xfrm>
            <a:off x="10808208" y="3712464"/>
            <a:ext cx="13837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400" dirty="0"/>
              <a:t>Grants or contracts</a:t>
            </a:r>
          </a:p>
        </p:txBody>
      </p:sp>
    </p:spTree>
    <p:extLst>
      <p:ext uri="{BB962C8B-B14F-4D97-AF65-F5344CB8AC3E}">
        <p14:creationId xmlns:p14="http://schemas.microsoft.com/office/powerpoint/2010/main" val="35414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8AD47-73FC-D446-955D-EB9475A7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 Research Cloud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5FC4A551-E38E-4F41-AF87-7846C1EE0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3133" y="1396613"/>
            <a:ext cx="5871085" cy="42802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SURF Research Cloud provides a National Self Service Hub, a platform and a portal, for a broad range of services which enables the collaborative working  in a federated and secure manner to accelerate research</a:t>
            </a:r>
            <a:r>
              <a:rPr lang="en-US" sz="28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buNone/>
            </a:pPr>
            <a:endParaRPr lang="en-US" sz="2800" i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sz="28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It’s a SURF innovation project, currently in the pilot phase. </a:t>
            </a:r>
          </a:p>
          <a:p>
            <a:pPr marL="0" indent="0">
              <a:buNone/>
            </a:pPr>
            <a:endParaRPr lang="en-US" sz="2800" i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24F8-5D61-1F47-A44F-97806C3E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3</a:t>
            </a:fld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C596C1-EC48-7445-ABC6-34B844C2C8C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06DC56-51B2-7043-96F6-C559F258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35471" y="2308832"/>
            <a:ext cx="720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C7B30E-2233-2440-A4DB-351FEF2E19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83471" y="1050992"/>
            <a:ext cx="5400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40CFA5-DB5D-FE46-AD20-E92CE169F92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07471" y="906992"/>
            <a:ext cx="5400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E2625E1-3F85-9A44-8BB4-D6F1EF804E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67471" y="1050992"/>
            <a:ext cx="5400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5F0346E-90AD-594C-8C72-9058A17579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891031" y="1557872"/>
            <a:ext cx="23580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5E15EA3-1523-1E4A-AEF9-FF392C0D7D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95231" y="1557872"/>
            <a:ext cx="23580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4AEE458-0975-5D4D-B645-C39B008BBDE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42951" y="1588112"/>
            <a:ext cx="23616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A546119-FEE9-9945-925E-14C5931A67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15030" y="1413872"/>
            <a:ext cx="23580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4AE97AF-00DF-BE42-B71C-B16013C7278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19231" y="1413872"/>
            <a:ext cx="23580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893B77A-AB4F-AD44-88A6-7FBD13BEF40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66951" y="1444111"/>
            <a:ext cx="23616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4AAD35-9374-6A45-9806-F078D2CC894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75030" y="1557872"/>
            <a:ext cx="23580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B8B38A8-B0CF-BF4D-B4FD-54823A21598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79231" y="1557872"/>
            <a:ext cx="235800" cy="1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CCFBE8-B8A1-084D-AAB4-2A869F657CC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26951" y="1588112"/>
            <a:ext cx="236160" cy="18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E486444E-2A82-D64B-B973-29260925FDCC}"/>
              </a:ext>
            </a:extLst>
          </p:cNvPr>
          <p:cNvSpPr/>
          <p:nvPr/>
        </p:nvSpPr>
        <p:spPr>
          <a:xfrm>
            <a:off x="7171110" y="1806991"/>
            <a:ext cx="864361" cy="504001"/>
          </a:xfrm>
          <a:prstGeom prst="line">
            <a:avLst/>
          </a:prstGeom>
          <a:noFill/>
          <a:ln w="6480">
            <a:solidFill>
              <a:srgbClr val="000000"/>
            </a:solidFill>
            <a:prstDash val="solid"/>
            <a:tailEnd type="arrow"/>
          </a:ln>
        </p:spPr>
        <p:txBody>
          <a:bodyPr vert="horz" wrap="none" lIns="84240" tIns="39240" rIns="84240" bIns="392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>
              <a:ln>
                <a:noFill/>
              </a:ln>
              <a:latin typeface="Ubuntu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057CBED4-A708-A34D-AAAB-7041A9CC7201}"/>
              </a:ext>
            </a:extLst>
          </p:cNvPr>
          <p:cNvSpPr/>
          <p:nvPr/>
        </p:nvSpPr>
        <p:spPr>
          <a:xfrm>
            <a:off x="8395111" y="1662992"/>
            <a:ext cx="0" cy="504000"/>
          </a:xfrm>
          <a:prstGeom prst="line">
            <a:avLst/>
          </a:prstGeom>
          <a:noFill/>
          <a:ln w="6480">
            <a:solidFill>
              <a:srgbClr val="000000"/>
            </a:solidFill>
            <a:prstDash val="solid"/>
            <a:tailEnd type="arrow"/>
          </a:ln>
        </p:spPr>
        <p:txBody>
          <a:bodyPr vert="horz" wrap="none" lIns="84240" tIns="39240" rIns="84240" bIns="392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>
              <a:ln>
                <a:noFill/>
              </a:ln>
              <a:latin typeface="Ubuntu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F38F72B6-4E08-F94B-8EA3-61B3D4997EB0}"/>
              </a:ext>
            </a:extLst>
          </p:cNvPr>
          <p:cNvSpPr/>
          <p:nvPr/>
        </p:nvSpPr>
        <p:spPr>
          <a:xfrm flipH="1">
            <a:off x="8755111" y="1806991"/>
            <a:ext cx="792000" cy="432001"/>
          </a:xfrm>
          <a:prstGeom prst="line">
            <a:avLst/>
          </a:prstGeom>
          <a:noFill/>
          <a:ln w="6480">
            <a:solidFill>
              <a:srgbClr val="000000"/>
            </a:solidFill>
            <a:prstDash val="solid"/>
            <a:tailEnd type="arrow"/>
          </a:ln>
        </p:spPr>
        <p:txBody>
          <a:bodyPr vert="horz" wrap="none" lIns="84240" tIns="39240" rIns="84240" bIns="392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>
              <a:ln>
                <a:noFill/>
              </a:ln>
              <a:latin typeface="Ubuntu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67A18-4FF9-D249-AFC9-E43044AD3D15}"/>
              </a:ext>
            </a:extLst>
          </p:cNvPr>
          <p:cNvSpPr txBox="1"/>
          <p:nvPr/>
        </p:nvSpPr>
        <p:spPr>
          <a:xfrm>
            <a:off x="9835471" y="2202992"/>
            <a:ext cx="944280" cy="5158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(Ad-hoc)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Collaborative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Organization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3E87089-28ED-2B4F-94B9-797B71A0F632}"/>
              </a:ext>
            </a:extLst>
          </p:cNvPr>
          <p:cNvSpPr/>
          <p:nvPr/>
        </p:nvSpPr>
        <p:spPr>
          <a:xfrm flipV="1">
            <a:off x="6955471" y="3498992"/>
            <a:ext cx="2664000" cy="432000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+- 21600 0 f14"/>
              <a:gd name="f17" fmla="val f14"/>
              <a:gd name="f18" fmla="*/ f14 10 1"/>
              <a:gd name="f19" fmla="*/ f14 1 2"/>
              <a:gd name="f20" fmla="*/ f14 f12 1"/>
              <a:gd name="f21" fmla="*/ f7 f13 1"/>
              <a:gd name="f22" fmla="*/ 10800 f13 1"/>
              <a:gd name="f23" fmla="*/ f15 1 f3"/>
              <a:gd name="f24" fmla="*/ 10800 f12 1"/>
              <a:gd name="f25" fmla="*/ 21600 f13 1"/>
              <a:gd name="f26" fmla="*/ 0 f13 1"/>
              <a:gd name="f27" fmla="*/ f18 1 18"/>
              <a:gd name="f28" fmla="+- 21600 0 f19"/>
              <a:gd name="f29" fmla="+- f23 0 f2"/>
              <a:gd name="f30" fmla="*/ f19 f12 1"/>
              <a:gd name="f31" fmla="+- f27 1750 0"/>
              <a:gd name="f32" fmla="*/ f28 f12 1"/>
              <a:gd name="f33" fmla="+- 21600 0 f31"/>
              <a:gd name="f34" fmla="*/ f31 f12 1"/>
              <a:gd name="f35" fmla="*/ f31 f13 1"/>
              <a:gd name="f36" fmla="*/ f33 f12 1"/>
              <a:gd name="f37" fmla="*/ f33 f13 1"/>
            </a:gdLst>
            <a:ahLst>
              <a:ahXY gdRefX="f0" minX="f6" maxX="f8">
                <a:pos x="f20" y="f21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32" y="f22"/>
              </a:cxn>
              <a:cxn ang="f29">
                <a:pos x="f24" y="f25"/>
              </a:cxn>
              <a:cxn ang="f29">
                <a:pos x="f30" y="f22"/>
              </a:cxn>
              <a:cxn ang="f29">
                <a:pos x="f24" y="f26"/>
              </a:cxn>
            </a:cxnLst>
            <a:rect l="f34" t="f35" r="f36" b="f37"/>
            <a:pathLst>
              <a:path w="21600" h="21600">
                <a:moveTo>
                  <a:pt x="f6" y="f6"/>
                </a:moveTo>
                <a:lnTo>
                  <a:pt x="f7" y="f6"/>
                </a:lnTo>
                <a:lnTo>
                  <a:pt x="f16" y="f7"/>
                </a:lnTo>
                <a:lnTo>
                  <a:pt x="f17" y="f7"/>
                </a:lnTo>
                <a:close/>
              </a:path>
            </a:pathLst>
          </a:custGeom>
          <a:solidFill>
            <a:srgbClr val="FFFFFF"/>
          </a:solidFill>
          <a:ln w="7200">
            <a:solidFill>
              <a:srgbClr val="000000"/>
            </a:solidFill>
            <a:prstDash val="solid"/>
          </a:ln>
        </p:spPr>
        <p:txBody>
          <a:bodyPr vert="horz" wrap="none" lIns="84600" tIns="39600" rIns="84600" bIns="396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>
              <a:ln>
                <a:noFill/>
              </a:ln>
              <a:latin typeface="Ubuntu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7EA463C-4333-FF44-BAB5-FA590B9ACFA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791471" y="3314671"/>
            <a:ext cx="3600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26D5E5B-D388-2E43-9AF8-8B79FB26D16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15471" y="3494671"/>
            <a:ext cx="3600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AE1660C-B0E9-BD4F-9F65-977B5D50F08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22510" y="4789232"/>
            <a:ext cx="263880" cy="42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01EFDE1-BF3F-7B4C-9D59-8B723520F64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950871" y="4825232"/>
            <a:ext cx="263880" cy="42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161CEA2-C8D5-0944-AD03-DC513DB06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879231" y="4861232"/>
            <a:ext cx="263880" cy="42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CEBA46F-9D45-2C4F-9DC8-FF4449DF2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807591" y="4897232"/>
            <a:ext cx="263880" cy="42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5AD4F16-D7E4-5D46-AEDA-F88155F0F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387471" y="3174992"/>
            <a:ext cx="457200" cy="3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E0667BE-DB2D-7D4F-A472-68FCEBE939BA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207471" y="3462991"/>
            <a:ext cx="457200" cy="3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EF5DF16-B47E-7143-AD34-D649E69CD59E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675471" y="3262112"/>
            <a:ext cx="457200" cy="3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F513974-8FBD-0541-9B9B-EABA757E1998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74271" y="3462991"/>
            <a:ext cx="457200" cy="34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37B6759-B98F-9D4C-847E-04D4C560FED2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67471" y="3534992"/>
            <a:ext cx="467280" cy="35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E9A2D15-912E-9841-829D-ADAF3D25C4F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/>
            <a:alphaModFix/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9194671" y="3606992"/>
            <a:ext cx="1728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8EC73C5-29D7-DD4C-86B7-CF6428CF6CE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13271" y="4893632"/>
            <a:ext cx="243720" cy="2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8390704-1C32-2248-A005-008FC8A482F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433631" y="5037632"/>
            <a:ext cx="243720" cy="2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FF41BFB-A81A-4B48-B596-FE2375A1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793990" y="5001632"/>
            <a:ext cx="243720" cy="27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8C7E336-F96A-7C45-8FBA-E294F6A8A6AA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/>
            <a:alphaModFix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259111" y="1842992"/>
            <a:ext cx="21600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40120F1-332E-6E4B-9041-00105B3210AA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/>
            <a:alphaModFix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243111" y="1842992"/>
            <a:ext cx="21600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16D29E0-EC58-CB46-AF70-EB6CBB4C984A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/>
            <a:alphaModFix/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8323111" y="1706191"/>
            <a:ext cx="180000" cy="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7315806-72EB-E246-93B3-27B183C455BA}"/>
              </a:ext>
            </a:extLst>
          </p:cNvPr>
          <p:cNvSpPr txBox="1"/>
          <p:nvPr/>
        </p:nvSpPr>
        <p:spPr>
          <a:xfrm>
            <a:off x="9835471" y="3319352"/>
            <a:ext cx="973080" cy="5158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Collaborative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Research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F4F14E-2169-9946-9589-18110F5B5EB3}"/>
              </a:ext>
            </a:extLst>
          </p:cNvPr>
          <p:cNvSpPr txBox="1"/>
          <p:nvPr/>
        </p:nvSpPr>
        <p:spPr>
          <a:xfrm>
            <a:off x="9835471" y="4795712"/>
            <a:ext cx="959400" cy="5158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Computing &amp;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Storage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Ubuntu" pitchFamily="2"/>
                <a:ea typeface="Noto Sans CJK SC Regular" pitchFamily="2"/>
                <a:cs typeface="FreeSans" pitchFamily="2"/>
              </a:rPr>
              <a:t>Resources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C3819D7-5A08-1341-A320-416BF38893A8}"/>
              </a:ext>
            </a:extLst>
          </p:cNvPr>
          <p:cNvSpPr/>
          <p:nvPr/>
        </p:nvSpPr>
        <p:spPr>
          <a:xfrm>
            <a:off x="8179111" y="4110992"/>
            <a:ext cx="432000" cy="432000"/>
          </a:xfrm>
          <a:custGeom>
            <a:avLst>
              <a:gd name="f0" fmla="val 8111"/>
              <a:gd name="f1" fmla="val 654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21600 f8 1"/>
              <a:gd name="f17" fmla="*/ f12 f11 1"/>
              <a:gd name="f18" fmla="*/ f11 f7 1"/>
              <a:gd name="f19" fmla="*/ f13 f7 1"/>
              <a:gd name="f20" fmla="*/ f17 1 10800"/>
              <a:gd name="f21" fmla="+- f12 0 f20"/>
              <a:gd name="f22" fmla="*/ f21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2" r="f19" b="f16"/>
            <a:pathLst>
              <a:path w="21600" h="21600">
                <a:moveTo>
                  <a:pt x="f11" y="f5"/>
                </a:moveTo>
                <a:lnTo>
                  <a:pt x="f11" y="f12"/>
                </a:lnTo>
                <a:lnTo>
                  <a:pt x="f4" y="f12"/>
                </a:ln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5"/>
                </a:lnTo>
                <a:close/>
              </a:path>
            </a:pathLst>
          </a:custGeom>
          <a:solidFill>
            <a:srgbClr val="FFFFFF"/>
          </a:solidFill>
          <a:ln w="1800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>
              <a:ln>
                <a:noFill/>
              </a:ln>
              <a:latin typeface="Ubuntu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DFF0B03D-8D16-7548-88A9-D42361450F69}"/>
              </a:ext>
            </a:extLst>
          </p:cNvPr>
          <p:cNvSpPr/>
          <p:nvPr/>
        </p:nvSpPr>
        <p:spPr>
          <a:xfrm flipV="1">
            <a:off x="8179471" y="2779352"/>
            <a:ext cx="432000" cy="432000"/>
          </a:xfrm>
          <a:custGeom>
            <a:avLst>
              <a:gd name="f0" fmla="val 8111"/>
              <a:gd name="f1" fmla="val 6546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21600 f8 1"/>
              <a:gd name="f17" fmla="*/ f12 f11 1"/>
              <a:gd name="f18" fmla="*/ f11 f7 1"/>
              <a:gd name="f19" fmla="*/ f13 f7 1"/>
              <a:gd name="f20" fmla="*/ f17 1 10800"/>
              <a:gd name="f21" fmla="+- f12 0 f20"/>
              <a:gd name="f22" fmla="*/ f21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2" r="f19" b="f16"/>
            <a:pathLst>
              <a:path w="21600" h="21600">
                <a:moveTo>
                  <a:pt x="f11" y="f5"/>
                </a:moveTo>
                <a:lnTo>
                  <a:pt x="f11" y="f12"/>
                </a:lnTo>
                <a:lnTo>
                  <a:pt x="f4" y="f12"/>
                </a:ln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5"/>
                </a:lnTo>
                <a:close/>
              </a:path>
            </a:pathLst>
          </a:custGeom>
          <a:solidFill>
            <a:srgbClr val="FFFFFF"/>
          </a:solidFill>
          <a:ln w="1800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>
              <a:ln>
                <a:noFill/>
              </a:ln>
              <a:latin typeface="Ubuntu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8C86DC18-D61B-7E4A-B61A-543CADAFEB07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/>
            <a:alphaModFix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884711" y="3390992"/>
            <a:ext cx="2268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3DE2FA7-B89B-7D45-B795-AAC3CA3A06C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57471" y="3498992"/>
            <a:ext cx="360000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0685957-BA58-3447-AE74-A41D8C00A74B}"/>
              </a:ext>
            </a:extLst>
          </p:cNvPr>
          <p:cNvPicPr>
            <a:picLocks noChangeAspect="1"/>
          </p:cNvPicPr>
          <p:nvPr/>
        </p:nvPicPr>
        <p:blipFill>
          <a:blip r:embed="rId28">
            <a:lum/>
            <a:alphaModFix/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8611471" y="3682592"/>
            <a:ext cx="288000" cy="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1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C088E-487B-B249-9CBF-7F9E15130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2900" y="1403331"/>
            <a:ext cx="3255768" cy="44568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IAAS </a:t>
            </a:r>
          </a:p>
          <a:p>
            <a:pPr marL="0" indent="0">
              <a:buNone/>
            </a:pPr>
            <a:r>
              <a:rPr lang="en-US" sz="1800" i="1" dirty="0"/>
              <a:t>Infrastructure as a Service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Basic components, self managed</a:t>
            </a:r>
          </a:p>
          <a:p>
            <a:pPr marL="0" indent="0">
              <a:buNone/>
            </a:pPr>
            <a:r>
              <a:rPr lang="en-US" dirty="0"/>
              <a:t>General:</a:t>
            </a:r>
          </a:p>
          <a:p>
            <a:r>
              <a:rPr lang="en-US" dirty="0"/>
              <a:t>Virtual Machines</a:t>
            </a:r>
          </a:p>
          <a:p>
            <a:pPr marL="0" indent="0">
              <a:buNone/>
            </a:pPr>
            <a:r>
              <a:rPr lang="en-US" dirty="0"/>
              <a:t>Also:</a:t>
            </a:r>
          </a:p>
          <a:p>
            <a:r>
              <a:rPr lang="en-US" dirty="0"/>
              <a:t>Relational databases</a:t>
            </a:r>
          </a:p>
          <a:p>
            <a:r>
              <a:rPr lang="en-US" dirty="0"/>
              <a:t>Serverless</a:t>
            </a:r>
          </a:p>
          <a:p>
            <a:r>
              <a:rPr lang="en-US" dirty="0"/>
              <a:t>Kubernetes, Docker, Terraform</a:t>
            </a:r>
          </a:p>
          <a:p>
            <a:pPr lvl="3"/>
            <a:r>
              <a:rPr lang="en-US" i="1" dirty="0"/>
              <a:t>SURF HPC cloud and Kubernetes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E08BEFE-81A1-2E47-8471-A589F9478FE4}"/>
              </a:ext>
            </a:extLst>
          </p:cNvPr>
          <p:cNvSpPr>
            <a:spLocks noGrp="1"/>
          </p:cNvSpPr>
          <p:nvPr>
            <p:ph type="body" orient="vert" idx="66"/>
          </p:nvPr>
        </p:nvSpPr>
        <p:spPr>
          <a:xfrm>
            <a:off x="6705599" y="1403331"/>
            <a:ext cx="3128768" cy="44568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SAAS</a:t>
            </a:r>
          </a:p>
          <a:p>
            <a:pPr marL="0" indent="0">
              <a:buNone/>
            </a:pPr>
            <a:r>
              <a:rPr lang="en-US" sz="1800" i="1" dirty="0"/>
              <a:t>Software as a Service</a:t>
            </a:r>
          </a:p>
          <a:p>
            <a:pPr marL="0" indent="0">
              <a:buNone/>
            </a:pPr>
            <a:r>
              <a:rPr lang="en-US" dirty="0"/>
              <a:t>Managed applications and services:</a:t>
            </a:r>
          </a:p>
          <a:p>
            <a:r>
              <a:rPr lang="en-US" dirty="0"/>
              <a:t>machine learning services @ major cloud providers</a:t>
            </a:r>
          </a:p>
          <a:p>
            <a:r>
              <a:rPr lang="en-US" dirty="0"/>
              <a:t>AWS Marketplace</a:t>
            </a:r>
          </a:p>
          <a:p>
            <a:pPr lvl="2"/>
            <a:r>
              <a:rPr lang="en-US" dirty="0" err="1"/>
              <a:t>TraIT</a:t>
            </a:r>
            <a:r>
              <a:rPr lang="en-US" dirty="0"/>
              <a:t> / Elixir services:</a:t>
            </a:r>
          </a:p>
          <a:p>
            <a:pPr lvl="4"/>
            <a:r>
              <a:rPr lang="en-US" dirty="0"/>
              <a:t>     Galaxy, BIOS VM</a:t>
            </a:r>
          </a:p>
          <a:p>
            <a:pPr lvl="3"/>
            <a:r>
              <a:rPr lang="en-US" i="1" dirty="0"/>
              <a:t>Applications and workspaces in SURF Research Cloud</a:t>
            </a:r>
            <a:br>
              <a:rPr lang="en-US" dirty="0"/>
            </a:br>
            <a:endParaRPr lang="en-US" dirty="0"/>
          </a:p>
        </p:txBody>
      </p:sp>
      <p:sp>
        <p:nvSpPr>
          <p:cNvPr id="7" name="Vertical Text Placeholder 4">
            <a:extLst>
              <a:ext uri="{FF2B5EF4-FFF2-40B4-BE49-F238E27FC236}">
                <a16:creationId xmlns:a16="http://schemas.microsoft.com/office/drawing/2014/main" id="{FBFBB0FE-7DE0-8947-A9D9-0F75FB33CCA8}"/>
              </a:ext>
            </a:extLst>
          </p:cNvPr>
          <p:cNvSpPr txBox="1">
            <a:spLocks/>
          </p:cNvSpPr>
          <p:nvPr/>
        </p:nvSpPr>
        <p:spPr>
          <a:xfrm>
            <a:off x="3443866" y="1403331"/>
            <a:ext cx="2865163" cy="4456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Tx/>
              <a:buBlip>
                <a:blip r:embed="rId3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5"/>
              </a:buBlip>
              <a:tabLst/>
              <a:defRPr sz="20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3400" indent="-2714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Calibri" panose="020F0502020204030204" pitchFamily="34" charset="0"/>
              <a:buChar char="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6575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Tx/>
              <a:buNone/>
            </a:pPr>
            <a:r>
              <a:rPr lang="en-US" b="1" dirty="0"/>
              <a:t>PAAS</a:t>
            </a:r>
          </a:p>
          <a:p>
            <a:pPr marL="0" lvl="0" indent="0">
              <a:buFontTx/>
              <a:buNone/>
            </a:pPr>
            <a:r>
              <a:rPr lang="en-US" sz="1800" i="1" dirty="0"/>
              <a:t>Platform as a Service</a:t>
            </a:r>
          </a:p>
          <a:p>
            <a:pPr marL="0" indent="0">
              <a:buNone/>
            </a:pPr>
            <a:r>
              <a:rPr lang="en-US" dirty="0"/>
              <a:t>Targeted to developers:</a:t>
            </a:r>
          </a:p>
          <a:p>
            <a:r>
              <a:rPr lang="en-US" dirty="0"/>
              <a:t>Elastic Beanstalk @ AWS</a:t>
            </a:r>
          </a:p>
          <a:p>
            <a:r>
              <a:rPr lang="en-US" dirty="0"/>
              <a:t>Azure Web Apps &amp; Container Service @ Microsoft</a:t>
            </a:r>
          </a:p>
          <a:p>
            <a:pPr lvl="3"/>
            <a:r>
              <a:rPr lang="en-US" i="1" dirty="0"/>
              <a:t>API framework @ SURF Research Cloud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E205-3871-9346-814B-1A7EB0B8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929A8-4BD8-E949-A96E-FE7342BD361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3437-9FE6-C746-BB1E-89A21C9C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23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overview Research Cloud</a:t>
            </a: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147A6A79-4525-124E-9737-51B98139B072}"/>
              </a:ext>
            </a:extLst>
          </p:cNvPr>
          <p:cNvSpPr txBox="1"/>
          <p:nvPr/>
        </p:nvSpPr>
        <p:spPr>
          <a:xfrm>
            <a:off x="9530633" y="1408455"/>
            <a:ext cx="2160000" cy="409320"/>
          </a:xfrm>
          <a:prstGeom prst="rect">
            <a:avLst/>
          </a:prstGeom>
          <a:solidFill>
            <a:srgbClr val="FFFFFF"/>
          </a:solidFill>
          <a:ln w="18000">
            <a:noFill/>
          </a:ln>
        </p:spPr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D5D058A-BA7E-EE4C-9739-9CFA6F99CBE9}"/>
              </a:ext>
            </a:extLst>
          </p:cNvPr>
          <p:cNvSpPr/>
          <p:nvPr/>
        </p:nvSpPr>
        <p:spPr>
          <a:xfrm>
            <a:off x="9998633" y="1648575"/>
            <a:ext cx="108000" cy="10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FE5BB35F-6B99-D944-B3C4-6A8C7E5FCC02}"/>
              </a:ext>
            </a:extLst>
          </p:cNvPr>
          <p:cNvSpPr/>
          <p:nvPr/>
        </p:nvSpPr>
        <p:spPr>
          <a:xfrm>
            <a:off x="10394633" y="1648575"/>
            <a:ext cx="108000" cy="10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0" name="Line 15">
            <a:extLst>
              <a:ext uri="{FF2B5EF4-FFF2-40B4-BE49-F238E27FC236}">
                <a16:creationId xmlns:a16="http://schemas.microsoft.com/office/drawing/2014/main" id="{43E48F31-817D-1A43-A8CD-F1DF4A10CDFE}"/>
              </a:ext>
            </a:extLst>
          </p:cNvPr>
          <p:cNvCxnSpPr>
            <a:cxnSpLocks/>
            <a:stCxn id="23" idx="3"/>
            <a:endCxn id="104" idx="1"/>
          </p:cNvCxnSpPr>
          <p:nvPr/>
        </p:nvCxnSpPr>
        <p:spPr>
          <a:xfrm>
            <a:off x="2491145" y="3189217"/>
            <a:ext cx="636390" cy="313760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none" w="med" len="med"/>
            <a:tailEnd type="triangle"/>
          </a:ln>
        </p:spPr>
      </p:cxnSp>
      <p:sp>
        <p:nvSpPr>
          <p:cNvPr id="21" name="CustomShape 16">
            <a:extLst>
              <a:ext uri="{FF2B5EF4-FFF2-40B4-BE49-F238E27FC236}">
                <a16:creationId xmlns:a16="http://schemas.microsoft.com/office/drawing/2014/main" id="{AE8970FC-12A5-5643-89A3-0B74E8BFC487}"/>
              </a:ext>
            </a:extLst>
          </p:cNvPr>
          <p:cNvSpPr/>
          <p:nvPr/>
        </p:nvSpPr>
        <p:spPr>
          <a:xfrm>
            <a:off x="2383145" y="3009217"/>
            <a:ext cx="108000" cy="10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17">
            <a:extLst>
              <a:ext uri="{FF2B5EF4-FFF2-40B4-BE49-F238E27FC236}">
                <a16:creationId xmlns:a16="http://schemas.microsoft.com/office/drawing/2014/main" id="{8276E8EE-6634-2043-9CF0-A34FB71D2DA6}"/>
              </a:ext>
            </a:extLst>
          </p:cNvPr>
          <p:cNvSpPr/>
          <p:nvPr/>
        </p:nvSpPr>
        <p:spPr>
          <a:xfrm>
            <a:off x="2383145" y="3261217"/>
            <a:ext cx="108000" cy="10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18">
            <a:extLst>
              <a:ext uri="{FF2B5EF4-FFF2-40B4-BE49-F238E27FC236}">
                <a16:creationId xmlns:a16="http://schemas.microsoft.com/office/drawing/2014/main" id="{EB01892B-A7C7-EA47-AA0D-EAAA6B5C4CB4}"/>
              </a:ext>
            </a:extLst>
          </p:cNvPr>
          <p:cNvSpPr/>
          <p:nvPr/>
        </p:nvSpPr>
        <p:spPr>
          <a:xfrm>
            <a:off x="1411145" y="2937217"/>
            <a:ext cx="1080000" cy="504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Budgetting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&amp; Accounting</a:t>
            </a:r>
          </a:p>
        </p:txBody>
      </p:sp>
      <p:sp>
        <p:nvSpPr>
          <p:cNvPr id="25" name="CustomShape 20">
            <a:extLst>
              <a:ext uri="{FF2B5EF4-FFF2-40B4-BE49-F238E27FC236}">
                <a16:creationId xmlns:a16="http://schemas.microsoft.com/office/drawing/2014/main" id="{43610AE2-9841-0D43-97D0-653800D9B36F}"/>
              </a:ext>
            </a:extLst>
          </p:cNvPr>
          <p:cNvSpPr/>
          <p:nvPr/>
        </p:nvSpPr>
        <p:spPr>
          <a:xfrm>
            <a:off x="3100487" y="5392935"/>
            <a:ext cx="954000" cy="39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Provider</a:t>
            </a:r>
          </a:p>
        </p:txBody>
      </p:sp>
      <p:sp>
        <p:nvSpPr>
          <p:cNvPr id="26" name="CustomShape 21">
            <a:extLst>
              <a:ext uri="{FF2B5EF4-FFF2-40B4-BE49-F238E27FC236}">
                <a16:creationId xmlns:a16="http://schemas.microsoft.com/office/drawing/2014/main" id="{7DB92281-80CD-234D-B62F-E9187E9B65EC}"/>
              </a:ext>
            </a:extLst>
          </p:cNvPr>
          <p:cNvSpPr/>
          <p:nvPr/>
        </p:nvSpPr>
        <p:spPr>
          <a:xfrm>
            <a:off x="4485218" y="5402520"/>
            <a:ext cx="1008000" cy="42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2">
            <a:extLst>
              <a:ext uri="{FF2B5EF4-FFF2-40B4-BE49-F238E27FC236}">
                <a16:creationId xmlns:a16="http://schemas.microsoft.com/office/drawing/2014/main" id="{3D2D4636-FAC6-FF4E-B1A9-15352DC8A9D1}"/>
              </a:ext>
            </a:extLst>
          </p:cNvPr>
          <p:cNvSpPr/>
          <p:nvPr/>
        </p:nvSpPr>
        <p:spPr>
          <a:xfrm>
            <a:off x="6080525" y="5473600"/>
            <a:ext cx="936000" cy="4120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1800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HPC Cloud</a:t>
            </a:r>
          </a:p>
        </p:txBody>
      </p:sp>
      <p:cxnSp>
        <p:nvCxnSpPr>
          <p:cNvPr id="29" name="Line 24">
            <a:extLst>
              <a:ext uri="{FF2B5EF4-FFF2-40B4-BE49-F238E27FC236}">
                <a16:creationId xmlns:a16="http://schemas.microsoft.com/office/drawing/2014/main" id="{151C430E-7E86-8B4E-A69C-15BA1624B03B}"/>
              </a:ext>
            </a:extLst>
          </p:cNvPr>
          <p:cNvCxnSpPr>
            <a:cxnSpLocks/>
          </p:cNvCxnSpPr>
          <p:nvPr/>
        </p:nvCxnSpPr>
        <p:spPr>
          <a:xfrm flipV="1">
            <a:off x="3542525" y="4337481"/>
            <a:ext cx="979419" cy="1029944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0" name="Line 25">
            <a:extLst>
              <a:ext uri="{FF2B5EF4-FFF2-40B4-BE49-F238E27FC236}">
                <a16:creationId xmlns:a16="http://schemas.microsoft.com/office/drawing/2014/main" id="{8BD73ED3-89B2-5B45-BAFE-73AC62E72077}"/>
              </a:ext>
            </a:extLst>
          </p:cNvPr>
          <p:cNvCxnSpPr>
            <a:cxnSpLocks/>
            <a:endCxn id="117" idx="2"/>
          </p:cNvCxnSpPr>
          <p:nvPr/>
        </p:nvCxnSpPr>
        <p:spPr>
          <a:xfrm flipH="1" flipV="1">
            <a:off x="4895709" y="4316894"/>
            <a:ext cx="56576" cy="1065040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1" name="Line 26">
            <a:extLst>
              <a:ext uri="{FF2B5EF4-FFF2-40B4-BE49-F238E27FC236}">
                <a16:creationId xmlns:a16="http://schemas.microsoft.com/office/drawing/2014/main" id="{50002155-EADA-6544-83E7-D43F877CD475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5162787" y="4337481"/>
            <a:ext cx="1422098" cy="1055454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D97108C-93A0-E849-AAC1-76B0D08F3E2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92398" y="4600575"/>
            <a:ext cx="308880" cy="499680"/>
          </a:xfrm>
          <a:prstGeom prst="rect">
            <a:avLst/>
          </a:prstGeom>
          <a:ln w="18000"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ED3465-6BF2-C947-A8A3-4A79E1A1C76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08518" y="4642695"/>
            <a:ext cx="308880" cy="499680"/>
          </a:xfrm>
          <a:prstGeom prst="rect">
            <a:avLst/>
          </a:prstGeom>
          <a:ln w="18000"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6E56F1-5914-3745-A5A4-6C5C63186E3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4638" y="4685175"/>
            <a:ext cx="308880" cy="499680"/>
          </a:xfrm>
          <a:prstGeom prst="rect">
            <a:avLst/>
          </a:prstGeom>
          <a:ln w="18000"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5FA423-8740-CB4B-9BBA-54F1AB0475D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940758" y="4727295"/>
            <a:ext cx="308880" cy="499680"/>
          </a:xfrm>
          <a:prstGeom prst="rect">
            <a:avLst/>
          </a:prstGeom>
          <a:ln w="18000"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0E7ABE-A4DA-314C-B029-EC77C6FE555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775958" y="4722975"/>
            <a:ext cx="285480" cy="325800"/>
          </a:xfrm>
          <a:prstGeom prst="rect">
            <a:avLst/>
          </a:prstGeom>
          <a:ln w="18000"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B5210B-88E6-F04A-90AF-3492A71E0A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65358" y="4891815"/>
            <a:ext cx="285480" cy="325800"/>
          </a:xfrm>
          <a:prstGeom prst="rect">
            <a:avLst/>
          </a:prstGeom>
          <a:ln w="18000"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536BEF-7B70-BB4E-B1FD-13F8F90272E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87278" y="4849695"/>
            <a:ext cx="285480" cy="325800"/>
          </a:xfrm>
          <a:prstGeom prst="rect">
            <a:avLst/>
          </a:prstGeom>
          <a:ln w="18000"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D6420D1-8ED1-FF4A-AFBD-F03F4BB080B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898913" y="1468935"/>
            <a:ext cx="314280" cy="251280"/>
          </a:xfrm>
          <a:prstGeom prst="rect">
            <a:avLst/>
          </a:prstGeom>
          <a:ln w="18000"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D0A90E6-B794-8A41-B6BA-0BAED927DDE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304273" y="1471455"/>
            <a:ext cx="314280" cy="251280"/>
          </a:xfrm>
          <a:prstGeom prst="rect">
            <a:avLst/>
          </a:prstGeom>
          <a:ln w="18000"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3FA3DDE-6113-7A4F-9187-968A790EA01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101233" y="1511775"/>
            <a:ext cx="314640" cy="251280"/>
          </a:xfrm>
          <a:prstGeom prst="rect">
            <a:avLst/>
          </a:prstGeom>
          <a:ln w="18000">
            <a:noFill/>
          </a:ln>
        </p:spPr>
      </p:pic>
      <p:sp>
        <p:nvSpPr>
          <p:cNvPr id="42" name="CustomShape 27">
            <a:extLst>
              <a:ext uri="{FF2B5EF4-FFF2-40B4-BE49-F238E27FC236}">
                <a16:creationId xmlns:a16="http://schemas.microsoft.com/office/drawing/2014/main" id="{FE85128C-EAE7-8C41-BE6F-8D934B4D1FFE}"/>
              </a:ext>
            </a:extLst>
          </p:cNvPr>
          <p:cNvSpPr/>
          <p:nvPr/>
        </p:nvSpPr>
        <p:spPr>
          <a:xfrm>
            <a:off x="9710633" y="2660175"/>
            <a:ext cx="1800000" cy="291960"/>
          </a:xfrm>
          <a:custGeom>
            <a:avLst/>
            <a:gdLst/>
            <a:ahLst/>
            <a:cxnLst/>
            <a:rect l="0" t="0" r="r" b="b"/>
            <a:pathLst>
              <a:path w="5002" h="813">
                <a:moveTo>
                  <a:pt x="0" y="812"/>
                </a:moveTo>
                <a:lnTo>
                  <a:pt x="5001" y="812"/>
                </a:lnTo>
                <a:lnTo>
                  <a:pt x="3750" y="0"/>
                </a:lnTo>
                <a:lnTo>
                  <a:pt x="1250" y="0"/>
                </a:lnTo>
                <a:lnTo>
                  <a:pt x="0" y="812"/>
                </a:lnTo>
              </a:path>
            </a:pathLst>
          </a:custGeom>
          <a:solidFill>
            <a:srgbClr val="FFFFFF"/>
          </a:solidFill>
          <a:ln w="72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7F3E90C-F404-F24F-9FD8-7539AA06C11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51193" y="2570895"/>
            <a:ext cx="243360" cy="277560"/>
          </a:xfrm>
          <a:prstGeom prst="rect">
            <a:avLst/>
          </a:prstGeom>
          <a:ln w="18000"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A557DF-6687-9D4F-BDD4-4FE13F28E4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170073" y="2692575"/>
            <a:ext cx="243360" cy="277560"/>
          </a:xfrm>
          <a:prstGeom prst="rect">
            <a:avLst/>
          </a:prstGeom>
          <a:ln w="18000"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34F5959-4597-7B4E-AB99-2773AC19326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002593" y="2476575"/>
            <a:ext cx="308880" cy="233280"/>
          </a:xfrm>
          <a:prstGeom prst="rect">
            <a:avLst/>
          </a:prstGeom>
          <a:ln w="18000"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34FF80F-230D-2445-9433-C25CE0AF6E5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880913" y="2671335"/>
            <a:ext cx="308880" cy="233280"/>
          </a:xfrm>
          <a:prstGeom prst="rect">
            <a:avLst/>
          </a:prstGeom>
          <a:ln w="18000"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D528DF9-419D-E741-B47C-64A2B4EFA12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0196993" y="2535615"/>
            <a:ext cx="308880" cy="232920"/>
          </a:xfrm>
          <a:prstGeom prst="rect">
            <a:avLst/>
          </a:prstGeom>
          <a:ln w="18000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A055E09-EA16-D241-A7E0-9C3915BEF59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0398953" y="2671335"/>
            <a:ext cx="308880" cy="233280"/>
          </a:xfrm>
          <a:prstGeom prst="rect">
            <a:avLst/>
          </a:prstGeom>
          <a:ln w="18000"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3289201-41AD-E54B-9CEF-B519003BEF56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10124273" y="2719935"/>
            <a:ext cx="315720" cy="240120"/>
          </a:xfrm>
          <a:prstGeom prst="rect">
            <a:avLst/>
          </a:prstGeom>
          <a:ln w="18000"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2979FC-25B3-C440-AAB2-DCBF8097D8FA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1223713" y="2768535"/>
            <a:ext cx="116640" cy="170640"/>
          </a:xfrm>
          <a:prstGeom prst="rect">
            <a:avLst/>
          </a:prstGeom>
          <a:ln w="18000"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906D195-760A-B348-B303-9EEC74AAF764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11014193" y="2622735"/>
            <a:ext cx="153360" cy="170280"/>
          </a:xfrm>
          <a:prstGeom prst="rect">
            <a:avLst/>
          </a:prstGeom>
          <a:ln w="18000"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28A9F6-5BFF-FA4C-AADD-2FBCE1D23D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793153" y="2695815"/>
            <a:ext cx="243000" cy="277200"/>
          </a:xfrm>
          <a:prstGeom prst="rect">
            <a:avLst/>
          </a:prstGeom>
          <a:ln w="18000"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5463CE1-7B08-214E-9CF1-77D057784D40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10829513" y="2819655"/>
            <a:ext cx="194760" cy="97560"/>
          </a:xfrm>
          <a:prstGeom prst="rect">
            <a:avLst/>
          </a:prstGeom>
          <a:ln w="18000">
            <a:noFill/>
          </a:ln>
        </p:spPr>
      </p:pic>
      <p:cxnSp>
        <p:nvCxnSpPr>
          <p:cNvPr id="54" name="Line 28">
            <a:extLst>
              <a:ext uri="{FF2B5EF4-FFF2-40B4-BE49-F238E27FC236}">
                <a16:creationId xmlns:a16="http://schemas.microsoft.com/office/drawing/2014/main" id="{475BE462-7DFF-894C-92A9-E624F11CA80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610633" y="1817775"/>
            <a:ext cx="360" cy="659160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5" name="TextShape 29">
            <a:extLst>
              <a:ext uri="{FF2B5EF4-FFF2-40B4-BE49-F238E27FC236}">
                <a16:creationId xmlns:a16="http://schemas.microsoft.com/office/drawing/2014/main" id="{EC3A70B9-4F17-1C42-8592-86E6851DDF22}"/>
              </a:ext>
            </a:extLst>
          </p:cNvPr>
          <p:cNvSpPr txBox="1"/>
          <p:nvPr/>
        </p:nvSpPr>
        <p:spPr>
          <a:xfrm>
            <a:off x="10682633" y="2126655"/>
            <a:ext cx="973080" cy="42588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 anchor="ctr" anchorCtr="1"/>
          <a:lstStyle/>
          <a:p>
            <a:pPr algn="ctr"/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Research </a:t>
            </a:r>
          </a:p>
          <a:p>
            <a:pPr algn="ctr"/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Workspace</a:t>
            </a:r>
          </a:p>
        </p:txBody>
      </p:sp>
      <p:sp>
        <p:nvSpPr>
          <p:cNvPr id="56" name="TextShape 30">
            <a:extLst>
              <a:ext uri="{FF2B5EF4-FFF2-40B4-BE49-F238E27FC236}">
                <a16:creationId xmlns:a16="http://schemas.microsoft.com/office/drawing/2014/main" id="{CFBF6FD4-9030-824B-8619-1A44C8859C26}"/>
              </a:ext>
            </a:extLst>
          </p:cNvPr>
          <p:cNvSpPr txBox="1"/>
          <p:nvPr/>
        </p:nvSpPr>
        <p:spPr>
          <a:xfrm>
            <a:off x="10178993" y="3916935"/>
            <a:ext cx="981000" cy="593640"/>
          </a:xfrm>
          <a:prstGeom prst="rect">
            <a:avLst/>
          </a:prstGeom>
          <a:noFill/>
          <a:ln w="18000"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Research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Environment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Infrastructure</a:t>
            </a:r>
          </a:p>
        </p:txBody>
      </p:sp>
      <p:sp>
        <p:nvSpPr>
          <p:cNvPr id="57" name="TextShape 31">
            <a:extLst>
              <a:ext uri="{FF2B5EF4-FFF2-40B4-BE49-F238E27FC236}">
                <a16:creationId xmlns:a16="http://schemas.microsoft.com/office/drawing/2014/main" id="{93A9BD43-7DF7-424C-8921-B872E7C52154}"/>
              </a:ext>
            </a:extLst>
          </p:cNvPr>
          <p:cNvSpPr txBox="1"/>
          <p:nvPr/>
        </p:nvSpPr>
        <p:spPr>
          <a:xfrm>
            <a:off x="10618553" y="1471455"/>
            <a:ext cx="1080000" cy="288000"/>
          </a:xfrm>
          <a:prstGeom prst="rect">
            <a:avLst/>
          </a:prstGeom>
          <a:noFill/>
          <a:ln w="18000">
            <a:noFill/>
          </a:ln>
        </p:spPr>
        <p:txBody>
          <a:bodyPr lIns="36000" tIns="0" rIns="36000" bIns="0" anchor="ctr" anchorCtr="1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Collaborative 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Organization</a:t>
            </a:r>
          </a:p>
        </p:txBody>
      </p:sp>
      <p:sp>
        <p:nvSpPr>
          <p:cNvPr id="58" name="CustomShape 32">
            <a:extLst>
              <a:ext uri="{FF2B5EF4-FFF2-40B4-BE49-F238E27FC236}">
                <a16:creationId xmlns:a16="http://schemas.microsoft.com/office/drawing/2014/main" id="{30EE431A-90B6-E442-996A-224B54E43622}"/>
              </a:ext>
            </a:extLst>
          </p:cNvPr>
          <p:cNvSpPr/>
          <p:nvPr/>
        </p:nvSpPr>
        <p:spPr>
          <a:xfrm>
            <a:off x="2383145" y="1979342"/>
            <a:ext cx="108000" cy="10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33">
            <a:extLst>
              <a:ext uri="{FF2B5EF4-FFF2-40B4-BE49-F238E27FC236}">
                <a16:creationId xmlns:a16="http://schemas.microsoft.com/office/drawing/2014/main" id="{C7970044-A3B9-D842-850F-1DD04DE99145}"/>
              </a:ext>
            </a:extLst>
          </p:cNvPr>
          <p:cNvSpPr/>
          <p:nvPr/>
        </p:nvSpPr>
        <p:spPr>
          <a:xfrm>
            <a:off x="2383145" y="2231342"/>
            <a:ext cx="108000" cy="10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34">
            <a:extLst>
              <a:ext uri="{FF2B5EF4-FFF2-40B4-BE49-F238E27FC236}">
                <a16:creationId xmlns:a16="http://schemas.microsoft.com/office/drawing/2014/main" id="{198CEA12-021C-4649-B6D1-8BE31C148C22}"/>
              </a:ext>
            </a:extLst>
          </p:cNvPr>
          <p:cNvSpPr/>
          <p:nvPr/>
        </p:nvSpPr>
        <p:spPr>
          <a:xfrm>
            <a:off x="1411145" y="1961342"/>
            <a:ext cx="1080000" cy="504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Federated </a:t>
            </a:r>
          </a:p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Identity &amp; </a:t>
            </a:r>
            <a:r>
              <a:rPr lang="en-US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Acces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 </a:t>
            </a:r>
          </a:p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Management</a:t>
            </a:r>
          </a:p>
        </p:txBody>
      </p:sp>
      <p:cxnSp>
        <p:nvCxnSpPr>
          <p:cNvPr id="61" name="Line 35">
            <a:extLst>
              <a:ext uri="{FF2B5EF4-FFF2-40B4-BE49-F238E27FC236}">
                <a16:creationId xmlns:a16="http://schemas.microsoft.com/office/drawing/2014/main" id="{184C17EF-5B40-D44D-9748-A681DAB16EBA}"/>
              </a:ext>
            </a:extLst>
          </p:cNvPr>
          <p:cNvCxnSpPr>
            <a:cxnSpLocks/>
            <a:stCxn id="60" idx="3"/>
            <a:endCxn id="77" idx="1"/>
          </p:cNvCxnSpPr>
          <p:nvPr/>
        </p:nvCxnSpPr>
        <p:spPr>
          <a:xfrm flipV="1">
            <a:off x="2491145" y="2199217"/>
            <a:ext cx="2082367" cy="14125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62" name="TextShape 36">
            <a:extLst>
              <a:ext uri="{FF2B5EF4-FFF2-40B4-BE49-F238E27FC236}">
                <a16:creationId xmlns:a16="http://schemas.microsoft.com/office/drawing/2014/main" id="{B8C8050D-B51B-EF4D-8798-2489F3FCA195}"/>
              </a:ext>
            </a:extLst>
          </p:cNvPr>
          <p:cNvSpPr txBox="1"/>
          <p:nvPr/>
        </p:nvSpPr>
        <p:spPr>
          <a:xfrm>
            <a:off x="2960670" y="1626820"/>
            <a:ext cx="1008000" cy="356400"/>
          </a:xfrm>
          <a:prstGeom prst="rect">
            <a:avLst/>
          </a:prstGeom>
          <a:solidFill>
            <a:srgbClr val="FFFFFF"/>
          </a:solidFill>
          <a:ln w="18000">
            <a:noFill/>
          </a:ln>
        </p:spPr>
        <p:txBody>
          <a:bodyPr lIns="36000" tIns="36000" rIns="36000" bIns="36000" anchor="ctr" anchorCtr="1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Research Cloud</a:t>
            </a:r>
          </a:p>
        </p:txBody>
      </p:sp>
      <p:sp>
        <p:nvSpPr>
          <p:cNvPr id="63" name="TextShape 37">
            <a:extLst>
              <a:ext uri="{FF2B5EF4-FFF2-40B4-BE49-F238E27FC236}">
                <a16:creationId xmlns:a16="http://schemas.microsoft.com/office/drawing/2014/main" id="{F3A71D44-8FAF-D04E-91F8-DEB19078595C}"/>
              </a:ext>
            </a:extLst>
          </p:cNvPr>
          <p:cNvSpPr txBox="1"/>
          <p:nvPr/>
        </p:nvSpPr>
        <p:spPr>
          <a:xfrm>
            <a:off x="1987505" y="3357697"/>
            <a:ext cx="432000" cy="240120"/>
          </a:xfrm>
          <a:prstGeom prst="rect">
            <a:avLst/>
          </a:prstGeom>
          <a:solidFill>
            <a:srgbClr val="FFFFFF"/>
          </a:solidFill>
          <a:ln w="18000">
            <a:solidFill>
              <a:srgbClr val="EE7108"/>
            </a:solidFill>
            <a:round/>
          </a:ln>
        </p:spPr>
        <p:txBody>
          <a:bodyPr lIns="36000" tIns="36000" rIns="36000" bIns="36000" anchor="ctr" anchorCtr="1"/>
          <a:lstStyle/>
          <a:p>
            <a:r>
              <a:rPr lang="en-US" sz="1000" b="0" strike="noStrike" spc="-1" dirty="0">
                <a:solidFill>
                  <a:srgbClr val="EE7108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CBA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sp>
        <p:nvSpPr>
          <p:cNvPr id="64" name="TextShape 38">
            <a:extLst>
              <a:ext uri="{FF2B5EF4-FFF2-40B4-BE49-F238E27FC236}">
                <a16:creationId xmlns:a16="http://schemas.microsoft.com/office/drawing/2014/main" id="{EE09CA95-B2BD-244E-AF08-77D564E1F6CA}"/>
              </a:ext>
            </a:extLst>
          </p:cNvPr>
          <p:cNvSpPr txBox="1"/>
          <p:nvPr/>
        </p:nvSpPr>
        <p:spPr>
          <a:xfrm>
            <a:off x="1969505" y="2435822"/>
            <a:ext cx="518040" cy="19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EE7108"/>
            </a:solidFill>
            <a:round/>
          </a:ln>
        </p:spPr>
        <p:txBody>
          <a:bodyPr lIns="36000" tIns="36000" rIns="36000" bIns="36000" anchor="ctr" anchorCtr="1"/>
          <a:lstStyle/>
          <a:p>
            <a:r>
              <a:rPr lang="en-US" sz="1000" b="0" strike="noStrike" spc="-1" dirty="0">
                <a:solidFill>
                  <a:srgbClr val="EE7108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SCZ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sp>
        <p:nvSpPr>
          <p:cNvPr id="67" name="CustomShape 41">
            <a:extLst>
              <a:ext uri="{FF2B5EF4-FFF2-40B4-BE49-F238E27FC236}">
                <a16:creationId xmlns:a16="http://schemas.microsoft.com/office/drawing/2014/main" id="{991B6AA7-1F58-1E42-9CF8-B831A49DC5D7}"/>
              </a:ext>
            </a:extLst>
          </p:cNvPr>
          <p:cNvSpPr/>
          <p:nvPr/>
        </p:nvSpPr>
        <p:spPr>
          <a:xfrm>
            <a:off x="3021287" y="5472495"/>
            <a:ext cx="954000" cy="39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Provider</a:t>
            </a:r>
          </a:p>
        </p:txBody>
      </p:sp>
      <p:sp>
        <p:nvSpPr>
          <p:cNvPr id="68" name="CustomShape 42">
            <a:extLst>
              <a:ext uri="{FF2B5EF4-FFF2-40B4-BE49-F238E27FC236}">
                <a16:creationId xmlns:a16="http://schemas.microsoft.com/office/drawing/2014/main" id="{0E888109-B0E9-BD4F-AD1F-664C87398876}"/>
              </a:ext>
            </a:extLst>
          </p:cNvPr>
          <p:cNvSpPr/>
          <p:nvPr/>
        </p:nvSpPr>
        <p:spPr>
          <a:xfrm>
            <a:off x="2902487" y="5552055"/>
            <a:ext cx="954000" cy="39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1800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Cumulus</a:t>
            </a:r>
          </a:p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Public Clouds</a:t>
            </a:r>
          </a:p>
        </p:txBody>
      </p:sp>
      <p:sp>
        <p:nvSpPr>
          <p:cNvPr id="70" name="CustomShape 44">
            <a:extLst>
              <a:ext uri="{FF2B5EF4-FFF2-40B4-BE49-F238E27FC236}">
                <a16:creationId xmlns:a16="http://schemas.microsoft.com/office/drawing/2014/main" id="{267B041D-4640-AE4C-81CD-DC9395091EED}"/>
              </a:ext>
            </a:extLst>
          </p:cNvPr>
          <p:cNvSpPr/>
          <p:nvPr/>
        </p:nvSpPr>
        <p:spPr>
          <a:xfrm>
            <a:off x="4377578" y="5474880"/>
            <a:ext cx="1080000" cy="45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1800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Institutional</a:t>
            </a:r>
          </a:p>
          <a:p>
            <a:pPr algn="ctr"/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Providers</a:t>
            </a:r>
          </a:p>
        </p:txBody>
      </p:sp>
      <p:sp>
        <p:nvSpPr>
          <p:cNvPr id="71" name="CustomShape 45">
            <a:extLst>
              <a:ext uri="{FF2B5EF4-FFF2-40B4-BE49-F238E27FC236}">
                <a16:creationId xmlns:a16="http://schemas.microsoft.com/office/drawing/2014/main" id="{0DB6D4EC-6AE7-DE47-AF00-EA6A27D9E101}"/>
              </a:ext>
            </a:extLst>
          </p:cNvPr>
          <p:cNvSpPr/>
          <p:nvPr/>
        </p:nvSpPr>
        <p:spPr>
          <a:xfrm>
            <a:off x="5883850" y="3952575"/>
            <a:ext cx="1107211" cy="504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Data </a:t>
            </a:r>
          </a:p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Integration</a:t>
            </a:r>
          </a:p>
        </p:txBody>
      </p:sp>
      <p:sp>
        <p:nvSpPr>
          <p:cNvPr id="72" name="Freeform 46">
            <a:extLst>
              <a:ext uri="{FF2B5EF4-FFF2-40B4-BE49-F238E27FC236}">
                <a16:creationId xmlns:a16="http://schemas.microsoft.com/office/drawing/2014/main" id="{5B44B1E0-FB8E-384E-B1BF-84F1ACBCD1FE}"/>
              </a:ext>
            </a:extLst>
          </p:cNvPr>
          <p:cNvSpPr/>
          <p:nvPr/>
        </p:nvSpPr>
        <p:spPr>
          <a:xfrm>
            <a:off x="9832758" y="5176575"/>
            <a:ext cx="1512360" cy="144360"/>
          </a:xfrm>
          <a:custGeom>
            <a:avLst/>
            <a:gdLst/>
            <a:ahLst/>
            <a:cxnLst/>
            <a:rect l="0" t="0" r="r" b="b"/>
            <a:pathLst>
              <a:path w="4201" h="401">
                <a:moveTo>
                  <a:pt x="0" y="0"/>
                </a:moveTo>
                <a:lnTo>
                  <a:pt x="0" y="400"/>
                </a:lnTo>
                <a:lnTo>
                  <a:pt x="4200" y="400"/>
                </a:lnTo>
                <a:lnTo>
                  <a:pt x="4200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</p:sp>
      <p:cxnSp>
        <p:nvCxnSpPr>
          <p:cNvPr id="73" name="Line 47">
            <a:extLst>
              <a:ext uri="{FF2B5EF4-FFF2-40B4-BE49-F238E27FC236}">
                <a16:creationId xmlns:a16="http://schemas.microsoft.com/office/drawing/2014/main" id="{839C0F9A-041F-4D4F-BD46-280AEA96649C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6958650" y="5320575"/>
            <a:ext cx="3630468" cy="160920"/>
          </a:xfrm>
          <a:prstGeom prst="bentConnector3">
            <a:avLst>
              <a:gd name="adj1" fmla="val 106297"/>
            </a:avLst>
          </a:prstGeom>
          <a:ln w="7200">
            <a:solidFill>
              <a:srgbClr val="000000"/>
            </a:solidFill>
            <a:custDash>
              <a:ds d="900000" sp="900000"/>
            </a:custDash>
            <a:round/>
          </a:ln>
        </p:spPr>
      </p:cxnSp>
      <p:cxnSp>
        <p:nvCxnSpPr>
          <p:cNvPr id="74" name="Line 48">
            <a:extLst>
              <a:ext uri="{FF2B5EF4-FFF2-40B4-BE49-F238E27FC236}">
                <a16:creationId xmlns:a16="http://schemas.microsoft.com/office/drawing/2014/main" id="{1773F18E-2222-5040-9FB2-4255A7F1A1B8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6991061" y="4204575"/>
            <a:ext cx="983688" cy="0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75" name="Line 49">
            <a:extLst>
              <a:ext uri="{FF2B5EF4-FFF2-40B4-BE49-F238E27FC236}">
                <a16:creationId xmlns:a16="http://schemas.microsoft.com/office/drawing/2014/main" id="{2BD46FBC-104F-6A45-A195-A13FBA26C363}"/>
              </a:ext>
            </a:extLst>
          </p:cNvPr>
          <p:cNvSpPr/>
          <p:nvPr/>
        </p:nvSpPr>
        <p:spPr>
          <a:xfrm>
            <a:off x="9710633" y="3124575"/>
            <a:ext cx="180000" cy="1440000"/>
          </a:xfrm>
          <a:prstGeom prst="line">
            <a:avLst/>
          </a:prstGeom>
          <a:ln w="7200">
            <a:solidFill>
              <a:srgbClr val="000000"/>
            </a:solidFill>
            <a:custDash>
              <a:ds d="900000" sp="9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Line 50">
            <a:extLst>
              <a:ext uri="{FF2B5EF4-FFF2-40B4-BE49-F238E27FC236}">
                <a16:creationId xmlns:a16="http://schemas.microsoft.com/office/drawing/2014/main" id="{CDB46458-C835-3140-AB1D-BC468B500B5C}"/>
              </a:ext>
            </a:extLst>
          </p:cNvPr>
          <p:cNvSpPr/>
          <p:nvPr/>
        </p:nvSpPr>
        <p:spPr>
          <a:xfrm flipH="1">
            <a:off x="11402633" y="3124575"/>
            <a:ext cx="108000" cy="1440000"/>
          </a:xfrm>
          <a:prstGeom prst="line">
            <a:avLst/>
          </a:prstGeom>
          <a:ln w="7200">
            <a:solidFill>
              <a:srgbClr val="000000"/>
            </a:solidFill>
            <a:custDash>
              <a:ds d="900000" sp="9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51">
            <a:extLst>
              <a:ext uri="{FF2B5EF4-FFF2-40B4-BE49-F238E27FC236}">
                <a16:creationId xmlns:a16="http://schemas.microsoft.com/office/drawing/2014/main" id="{EF5588BD-D99B-ED44-A898-3DE9053152CC}"/>
              </a:ext>
            </a:extLst>
          </p:cNvPr>
          <p:cNvSpPr/>
          <p:nvPr/>
        </p:nvSpPr>
        <p:spPr>
          <a:xfrm>
            <a:off x="4573512" y="2019217"/>
            <a:ext cx="720000" cy="360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Portal </a:t>
            </a:r>
          </a:p>
          <a:p>
            <a:pPr algn="ctr"/>
            <a:r>
              <a:rPr lang="en-US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WebUI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cxnSp>
        <p:nvCxnSpPr>
          <p:cNvPr id="78" name="Line 52">
            <a:extLst>
              <a:ext uri="{FF2B5EF4-FFF2-40B4-BE49-F238E27FC236}">
                <a16:creationId xmlns:a16="http://schemas.microsoft.com/office/drawing/2014/main" id="{7046F65E-923F-0C49-A1ED-5F9CDA81695F}"/>
              </a:ext>
            </a:extLst>
          </p:cNvPr>
          <p:cNvCxnSpPr>
            <a:cxnSpLocks/>
            <a:stCxn id="93" idx="0"/>
            <a:endCxn id="77" idx="2"/>
          </p:cNvCxnSpPr>
          <p:nvPr/>
        </p:nvCxnSpPr>
        <p:spPr>
          <a:xfrm flipH="1" flipV="1">
            <a:off x="4933512" y="2379217"/>
            <a:ext cx="8309" cy="349650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93" name="CustomShape 67">
            <a:extLst>
              <a:ext uri="{FF2B5EF4-FFF2-40B4-BE49-F238E27FC236}">
                <a16:creationId xmlns:a16="http://schemas.microsoft.com/office/drawing/2014/main" id="{76255265-5C30-2949-9D6D-2504638B4018}"/>
              </a:ext>
            </a:extLst>
          </p:cNvPr>
          <p:cNvSpPr/>
          <p:nvPr/>
        </p:nvSpPr>
        <p:spPr>
          <a:xfrm>
            <a:off x="4401821" y="2728867"/>
            <a:ext cx="1080000" cy="28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API </a:t>
            </a:r>
          </a:p>
        </p:txBody>
      </p:sp>
      <p:cxnSp>
        <p:nvCxnSpPr>
          <p:cNvPr id="97" name="Line 71">
            <a:extLst>
              <a:ext uri="{FF2B5EF4-FFF2-40B4-BE49-F238E27FC236}">
                <a16:creationId xmlns:a16="http://schemas.microsoft.com/office/drawing/2014/main" id="{A9BBF76E-D433-2548-B069-FE4AEAC4CB71}"/>
              </a:ext>
            </a:extLst>
          </p:cNvPr>
          <p:cNvCxnSpPr>
            <a:cxnSpLocks/>
            <a:stCxn id="71" idx="1"/>
            <a:endCxn id="93" idx="2"/>
          </p:cNvCxnSpPr>
          <p:nvPr/>
        </p:nvCxnSpPr>
        <p:spPr>
          <a:xfrm rot="10800000">
            <a:off x="4941822" y="3016867"/>
            <a:ext cx="942029" cy="1187708"/>
          </a:xfrm>
          <a:prstGeom prst="bentConnector2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98" name="Line 72">
            <a:extLst>
              <a:ext uri="{FF2B5EF4-FFF2-40B4-BE49-F238E27FC236}">
                <a16:creationId xmlns:a16="http://schemas.microsoft.com/office/drawing/2014/main" id="{8029F15C-8C6E-8F49-ACE6-4EB0AC037D45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5293512" y="1648574"/>
            <a:ext cx="4587401" cy="550643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20" name="CustomShape 18">
            <a:extLst>
              <a:ext uri="{FF2B5EF4-FFF2-40B4-BE49-F238E27FC236}">
                <a16:creationId xmlns:a16="http://schemas.microsoft.com/office/drawing/2014/main" id="{CCABCAF5-CC79-B149-8069-E363B0FAAD81}"/>
              </a:ext>
            </a:extLst>
          </p:cNvPr>
          <p:cNvSpPr/>
          <p:nvPr/>
        </p:nvSpPr>
        <p:spPr>
          <a:xfrm>
            <a:off x="7882359" y="3988575"/>
            <a:ext cx="1080000" cy="504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RDM</a:t>
            </a:r>
          </a:p>
        </p:txBody>
      </p:sp>
      <p:sp>
        <p:nvSpPr>
          <p:cNvPr id="123" name="TextShape 37">
            <a:extLst>
              <a:ext uri="{FF2B5EF4-FFF2-40B4-BE49-F238E27FC236}">
                <a16:creationId xmlns:a16="http://schemas.microsoft.com/office/drawing/2014/main" id="{A223F1EE-7BA4-604D-A42D-67704E009294}"/>
              </a:ext>
            </a:extLst>
          </p:cNvPr>
          <p:cNvSpPr txBox="1"/>
          <p:nvPr/>
        </p:nvSpPr>
        <p:spPr>
          <a:xfrm>
            <a:off x="8458719" y="4409055"/>
            <a:ext cx="432000" cy="240120"/>
          </a:xfrm>
          <a:prstGeom prst="rect">
            <a:avLst/>
          </a:prstGeom>
          <a:solidFill>
            <a:srgbClr val="FFFFFF"/>
          </a:solidFill>
          <a:ln w="18000">
            <a:solidFill>
              <a:srgbClr val="EE7108"/>
            </a:solidFill>
            <a:round/>
          </a:ln>
        </p:spPr>
        <p:txBody>
          <a:bodyPr lIns="36000" tIns="36000" rIns="36000" bIns="36000" anchor="ctr" anchorCtr="1"/>
          <a:lstStyle/>
          <a:p>
            <a:r>
              <a:rPr lang="en-US" sz="1000" b="0" strike="noStrike" spc="-1" dirty="0" err="1">
                <a:solidFill>
                  <a:srgbClr val="EE7108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iRODS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sp>
        <p:nvSpPr>
          <p:cNvPr id="124" name="CustomShape 18">
            <a:extLst>
              <a:ext uri="{FF2B5EF4-FFF2-40B4-BE49-F238E27FC236}">
                <a16:creationId xmlns:a16="http://schemas.microsoft.com/office/drawing/2014/main" id="{70B2B9E2-8F17-704E-A1EC-1BD8FF599584}"/>
              </a:ext>
            </a:extLst>
          </p:cNvPr>
          <p:cNvSpPr/>
          <p:nvPr/>
        </p:nvSpPr>
        <p:spPr>
          <a:xfrm>
            <a:off x="7847424" y="3204037"/>
            <a:ext cx="1080000" cy="504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Shared Filesystem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sp>
        <p:nvSpPr>
          <p:cNvPr id="125" name="TextShape 37">
            <a:extLst>
              <a:ext uri="{FF2B5EF4-FFF2-40B4-BE49-F238E27FC236}">
                <a16:creationId xmlns:a16="http://schemas.microsoft.com/office/drawing/2014/main" id="{65C06203-9903-C144-9056-3CBDD26666E1}"/>
              </a:ext>
            </a:extLst>
          </p:cNvPr>
          <p:cNvSpPr txBox="1"/>
          <p:nvPr/>
        </p:nvSpPr>
        <p:spPr>
          <a:xfrm>
            <a:off x="8423784" y="3624517"/>
            <a:ext cx="893098" cy="292418"/>
          </a:xfrm>
          <a:prstGeom prst="rect">
            <a:avLst/>
          </a:prstGeom>
          <a:solidFill>
            <a:srgbClr val="FFFFFF"/>
          </a:solidFill>
          <a:ln w="18000">
            <a:solidFill>
              <a:srgbClr val="EE7108"/>
            </a:solidFill>
            <a:round/>
          </a:ln>
        </p:spPr>
        <p:txBody>
          <a:bodyPr lIns="36000" tIns="36000" rIns="36000" bIns="36000" anchor="ctr" anchorCtr="1"/>
          <a:lstStyle/>
          <a:p>
            <a:r>
              <a:rPr lang="en-US" sz="1000" b="0" strike="noStrike" spc="-1" dirty="0" err="1">
                <a:solidFill>
                  <a:srgbClr val="EE7108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ResearchDrive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cxnSp>
        <p:nvCxnSpPr>
          <p:cNvPr id="127" name="Line 48">
            <a:extLst>
              <a:ext uri="{FF2B5EF4-FFF2-40B4-BE49-F238E27FC236}">
                <a16:creationId xmlns:a16="http://schemas.microsoft.com/office/drawing/2014/main" id="{CAC3AEBE-C5A6-004D-A6AB-E623A8B104E6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7016525" y="3456037"/>
            <a:ext cx="830899" cy="604538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04" name="CustomShape 18">
            <a:extLst>
              <a:ext uri="{FF2B5EF4-FFF2-40B4-BE49-F238E27FC236}">
                <a16:creationId xmlns:a16="http://schemas.microsoft.com/office/drawing/2014/main" id="{FCF4E7E1-6995-B248-B704-28BC5319472F}"/>
              </a:ext>
            </a:extLst>
          </p:cNvPr>
          <p:cNvSpPr/>
          <p:nvPr/>
        </p:nvSpPr>
        <p:spPr>
          <a:xfrm>
            <a:off x="3127535" y="3357697"/>
            <a:ext cx="1080000" cy="290559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Reporting</a:t>
            </a:r>
          </a:p>
        </p:txBody>
      </p:sp>
      <p:sp>
        <p:nvSpPr>
          <p:cNvPr id="117" name="CustomShape 67">
            <a:extLst>
              <a:ext uri="{FF2B5EF4-FFF2-40B4-BE49-F238E27FC236}">
                <a16:creationId xmlns:a16="http://schemas.microsoft.com/office/drawing/2014/main" id="{D97F93A8-5B24-8B4B-8596-6655F8554F83}"/>
              </a:ext>
            </a:extLst>
          </p:cNvPr>
          <p:cNvSpPr/>
          <p:nvPr/>
        </p:nvSpPr>
        <p:spPr>
          <a:xfrm>
            <a:off x="4355709" y="4028894"/>
            <a:ext cx="1080000" cy="28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Controler</a:t>
            </a:r>
            <a:endParaRPr lang="en-US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buntu"/>
            </a:endParaRPr>
          </a:p>
        </p:txBody>
      </p:sp>
      <p:sp>
        <p:nvSpPr>
          <p:cNvPr id="122" name="CustomShape 67">
            <a:extLst>
              <a:ext uri="{FF2B5EF4-FFF2-40B4-BE49-F238E27FC236}">
                <a16:creationId xmlns:a16="http://schemas.microsoft.com/office/drawing/2014/main" id="{6CF8AE3B-DE26-0744-95CD-E6A76B383080}"/>
              </a:ext>
            </a:extLst>
          </p:cNvPr>
          <p:cNvSpPr/>
          <p:nvPr/>
        </p:nvSpPr>
        <p:spPr>
          <a:xfrm>
            <a:off x="5878650" y="3358976"/>
            <a:ext cx="1080000" cy="28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Catalog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163A12B-D456-EA4A-B9F5-1CEA367BA5F1}"/>
              </a:ext>
            </a:extLst>
          </p:cNvPr>
          <p:cNvSpPr/>
          <p:nvPr/>
        </p:nvSpPr>
        <p:spPr>
          <a:xfrm>
            <a:off x="2689505" y="1511775"/>
            <a:ext cx="4982352" cy="3500820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4" name="Line 15">
            <a:extLst>
              <a:ext uri="{FF2B5EF4-FFF2-40B4-BE49-F238E27FC236}">
                <a16:creationId xmlns:a16="http://schemas.microsoft.com/office/drawing/2014/main" id="{80313602-58D5-814D-A9C9-8B698505892E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4960716" y="3502976"/>
            <a:ext cx="917934" cy="828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none" w="med" len="med"/>
            <a:tailEnd type="triangle"/>
          </a:ln>
        </p:spPr>
      </p:cxnSp>
      <p:cxnSp>
        <p:nvCxnSpPr>
          <p:cNvPr id="147" name="Line 15">
            <a:extLst>
              <a:ext uri="{FF2B5EF4-FFF2-40B4-BE49-F238E27FC236}">
                <a16:creationId xmlns:a16="http://schemas.microsoft.com/office/drawing/2014/main" id="{4A2A41D2-C62A-2740-A242-B1462696F332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4207535" y="3502977"/>
            <a:ext cx="755332" cy="0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none" w="med" len="med"/>
            <a:tailEnd type="triangle"/>
          </a:ln>
        </p:spPr>
      </p:cxnSp>
      <p:cxnSp>
        <p:nvCxnSpPr>
          <p:cNvPr id="79" name="Line 35">
            <a:extLst>
              <a:ext uri="{FF2B5EF4-FFF2-40B4-BE49-F238E27FC236}">
                <a16:creationId xmlns:a16="http://schemas.microsoft.com/office/drawing/2014/main" id="{26A4F37B-628C-8F48-9F9D-25ACDCAC4F2C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536303" y="1309468"/>
            <a:ext cx="2397209" cy="709749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0" name="CustomShape 34">
            <a:extLst>
              <a:ext uri="{FF2B5EF4-FFF2-40B4-BE49-F238E27FC236}">
                <a16:creationId xmlns:a16="http://schemas.microsoft.com/office/drawing/2014/main" id="{1CE12DA8-DB25-FC4E-9DB4-A9A7D5088162}"/>
              </a:ext>
            </a:extLst>
          </p:cNvPr>
          <p:cNvSpPr/>
          <p:nvPr/>
        </p:nvSpPr>
        <p:spPr>
          <a:xfrm>
            <a:off x="1474505" y="1025366"/>
            <a:ext cx="1080000" cy="504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Funding request</a:t>
            </a:r>
          </a:p>
        </p:txBody>
      </p:sp>
      <p:sp>
        <p:nvSpPr>
          <p:cNvPr id="81" name="CustomShape 67">
            <a:extLst>
              <a:ext uri="{FF2B5EF4-FFF2-40B4-BE49-F238E27FC236}">
                <a16:creationId xmlns:a16="http://schemas.microsoft.com/office/drawing/2014/main" id="{DB9480FA-ED3B-3149-8DFF-1344DF4C2941}"/>
              </a:ext>
            </a:extLst>
          </p:cNvPr>
          <p:cNvSpPr/>
          <p:nvPr/>
        </p:nvSpPr>
        <p:spPr>
          <a:xfrm>
            <a:off x="7842953" y="2456175"/>
            <a:ext cx="1599840" cy="28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Community Managed services</a:t>
            </a:r>
          </a:p>
        </p:txBody>
      </p:sp>
      <p:sp>
        <p:nvSpPr>
          <p:cNvPr id="82" name="CustomShape 67">
            <a:extLst>
              <a:ext uri="{FF2B5EF4-FFF2-40B4-BE49-F238E27FC236}">
                <a16:creationId xmlns:a16="http://schemas.microsoft.com/office/drawing/2014/main" id="{18317573-922C-5B43-9606-F7F68A1ED4DA}"/>
              </a:ext>
            </a:extLst>
          </p:cNvPr>
          <p:cNvSpPr/>
          <p:nvPr/>
        </p:nvSpPr>
        <p:spPr>
          <a:xfrm>
            <a:off x="7842953" y="2139896"/>
            <a:ext cx="1599840" cy="28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SURF Managed services</a:t>
            </a:r>
          </a:p>
        </p:txBody>
      </p:sp>
      <p:sp>
        <p:nvSpPr>
          <p:cNvPr id="83" name="CustomShape 67">
            <a:extLst>
              <a:ext uri="{FF2B5EF4-FFF2-40B4-BE49-F238E27FC236}">
                <a16:creationId xmlns:a16="http://schemas.microsoft.com/office/drawing/2014/main" id="{EA84579C-D702-8F4E-99B3-1F38E756D548}"/>
              </a:ext>
            </a:extLst>
          </p:cNvPr>
          <p:cNvSpPr/>
          <p:nvPr/>
        </p:nvSpPr>
        <p:spPr>
          <a:xfrm>
            <a:off x="7842953" y="2767867"/>
            <a:ext cx="1599840" cy="288000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Unm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anaged services</a:t>
            </a:r>
          </a:p>
        </p:txBody>
      </p:sp>
      <p:cxnSp>
        <p:nvCxnSpPr>
          <p:cNvPr id="85" name="Line 48">
            <a:extLst>
              <a:ext uri="{FF2B5EF4-FFF2-40B4-BE49-F238E27FC236}">
                <a16:creationId xmlns:a16="http://schemas.microsoft.com/office/drawing/2014/main" id="{CBC9937E-3754-5F43-99A4-DCE6C8966867}"/>
              </a:ext>
            </a:extLst>
          </p:cNvPr>
          <p:cNvCxnSpPr>
            <a:cxnSpLocks/>
          </p:cNvCxnSpPr>
          <p:nvPr/>
        </p:nvCxnSpPr>
        <p:spPr>
          <a:xfrm flipV="1">
            <a:off x="6431389" y="2642707"/>
            <a:ext cx="1342842" cy="629599"/>
          </a:xfrm>
          <a:prstGeom prst="straightConnector1">
            <a:avLst/>
          </a:prstGeom>
          <a:ln w="1800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7876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6C5A-D2A8-B645-BCAE-7DBACC64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in Research Cloud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0D141-3FDC-A843-80C4-B172603F0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94" y="1200577"/>
            <a:ext cx="5108447" cy="472949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Target: Research supporter, scientific programmers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Framework components:</a:t>
            </a:r>
          </a:p>
          <a:p>
            <a:r>
              <a:rPr lang="en-US" dirty="0"/>
              <a:t>FAIR Data integration</a:t>
            </a:r>
          </a:p>
          <a:p>
            <a:r>
              <a:rPr lang="en-US" dirty="0"/>
              <a:t>Federated identity access management</a:t>
            </a:r>
          </a:p>
          <a:p>
            <a:r>
              <a:rPr lang="en-US" dirty="0"/>
              <a:t>RDM link</a:t>
            </a:r>
          </a:p>
          <a:p>
            <a:r>
              <a:rPr lang="en-US" dirty="0"/>
              <a:t>Provisioning with version tracking</a:t>
            </a:r>
          </a:p>
          <a:p>
            <a:r>
              <a:rPr lang="en-US" dirty="0"/>
              <a:t>Service management, support</a:t>
            </a:r>
          </a:p>
          <a:p>
            <a:r>
              <a:rPr lang="en-US" dirty="0"/>
              <a:t>Security, privacy and compliancy</a:t>
            </a:r>
          </a:p>
          <a:p>
            <a:r>
              <a:rPr lang="en-US" dirty="0"/>
              <a:t>Accounting, reporting, billing, auditability</a:t>
            </a:r>
          </a:p>
          <a:p>
            <a:r>
              <a:rPr lang="en-US" dirty="0"/>
              <a:t>Make available SAAS, applications marketplace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95C43-0DD4-0E40-8CE0-213074F2935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54AEB-75E1-034E-BB35-EF84558D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6</a:t>
            </a:fld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0444AF-7AA2-B447-829F-4BB2D0E2C350}"/>
              </a:ext>
            </a:extLst>
          </p:cNvPr>
          <p:cNvSpPr/>
          <p:nvPr/>
        </p:nvSpPr>
        <p:spPr>
          <a:xfrm>
            <a:off x="6778771" y="5015675"/>
            <a:ext cx="175306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IAAS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FB6663-AA1A-4343-AFEF-75C444305928}"/>
              </a:ext>
            </a:extLst>
          </p:cNvPr>
          <p:cNvSpPr/>
          <p:nvPr/>
        </p:nvSpPr>
        <p:spPr>
          <a:xfrm>
            <a:off x="5545869" y="1820348"/>
            <a:ext cx="175306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817C9E-0F0A-AD48-B599-0402CEFC304A}"/>
              </a:ext>
            </a:extLst>
          </p:cNvPr>
          <p:cNvSpPr/>
          <p:nvPr/>
        </p:nvSpPr>
        <p:spPr>
          <a:xfrm>
            <a:off x="8014765" y="1820348"/>
            <a:ext cx="175306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SAAS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A74E9B-9790-AA4E-8ED0-EA9FE593228B}"/>
              </a:ext>
            </a:extLst>
          </p:cNvPr>
          <p:cNvSpPr/>
          <p:nvPr/>
        </p:nvSpPr>
        <p:spPr>
          <a:xfrm>
            <a:off x="6778771" y="2277548"/>
            <a:ext cx="1753654" cy="17907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D523770-CE0B-AA4A-9148-F6A0A29361B6}"/>
              </a:ext>
            </a:extLst>
          </p:cNvPr>
          <p:cNvSpPr/>
          <p:nvPr/>
        </p:nvSpPr>
        <p:spPr>
          <a:xfrm>
            <a:off x="7428222" y="4139375"/>
            <a:ext cx="484632" cy="69132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6C5A-D2A8-B645-BCAE-7DBACC64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 in Research Cloud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0D141-3FDC-A843-80C4-B172603F0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66105" y="1200577"/>
            <a:ext cx="4805838" cy="507470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Target</a:t>
            </a:r>
            <a:r>
              <a:rPr lang="en-US" dirty="0"/>
              <a:t>: researchers, data stewards</a:t>
            </a:r>
          </a:p>
          <a:p>
            <a:pPr marL="0" indent="0">
              <a:buNone/>
            </a:pPr>
            <a:r>
              <a:rPr lang="en-US" i="1" dirty="0"/>
              <a:t>Offered</a:t>
            </a:r>
            <a:r>
              <a:rPr lang="en-US" dirty="0"/>
              <a:t>:</a:t>
            </a:r>
          </a:p>
          <a:p>
            <a:r>
              <a:rPr lang="en-US" dirty="0"/>
              <a:t>SURF services</a:t>
            </a:r>
          </a:p>
          <a:p>
            <a:pPr lvl="3"/>
            <a:r>
              <a:rPr lang="en-US" dirty="0"/>
              <a:t>    </a:t>
            </a:r>
            <a:r>
              <a:rPr lang="en-US" dirty="0" err="1"/>
              <a:t>ResearchDrive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r>
              <a:rPr lang="en-US" dirty="0"/>
              <a:t>General opensource service</a:t>
            </a:r>
          </a:p>
          <a:p>
            <a:pPr lvl="3"/>
            <a:r>
              <a:rPr lang="en-US" dirty="0"/>
              <a:t>     R-Studio, </a:t>
            </a:r>
            <a:r>
              <a:rPr lang="en-US" dirty="0" err="1"/>
              <a:t>Jupyter</a:t>
            </a:r>
            <a:r>
              <a:rPr lang="en-US" dirty="0"/>
              <a:t> notebook, PSPP</a:t>
            </a:r>
          </a:p>
          <a:p>
            <a:r>
              <a:rPr lang="en-US" dirty="0"/>
              <a:t>Community applications</a:t>
            </a:r>
          </a:p>
          <a:p>
            <a:pPr lvl="3"/>
            <a:r>
              <a:rPr lang="en-US" dirty="0"/>
              <a:t>     BIOS VM, XNAT </a:t>
            </a:r>
            <a:r>
              <a:rPr lang="en-US" dirty="0" err="1"/>
              <a:t>ViewR</a:t>
            </a:r>
            <a:endParaRPr lang="en-US" dirty="0"/>
          </a:p>
          <a:p>
            <a:r>
              <a:rPr lang="en-US" dirty="0"/>
              <a:t>Licensed applications (planned)</a:t>
            </a:r>
          </a:p>
          <a:p>
            <a:pPr marL="0" indent="0">
              <a:buNone/>
            </a:pPr>
            <a:r>
              <a:rPr lang="en-US" b="1" dirty="0"/>
              <a:t>With the advantages of our PAAS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95C43-0DD4-0E40-8CE0-213074F29351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54AEB-75E1-034E-BB35-EF84558D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7</a:t>
            </a:fld>
            <a:endParaRPr lang="nl-N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0444AF-7AA2-B447-829F-4BB2D0E2C350}"/>
              </a:ext>
            </a:extLst>
          </p:cNvPr>
          <p:cNvSpPr/>
          <p:nvPr/>
        </p:nvSpPr>
        <p:spPr>
          <a:xfrm>
            <a:off x="7648423" y="3646010"/>
            <a:ext cx="1739304" cy="844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IAAS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FB6663-AA1A-4343-AFEF-75C444305928}"/>
              </a:ext>
            </a:extLst>
          </p:cNvPr>
          <p:cNvSpPr/>
          <p:nvPr/>
        </p:nvSpPr>
        <p:spPr>
          <a:xfrm>
            <a:off x="6415521" y="450683"/>
            <a:ext cx="1739304" cy="844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817C9E-0F0A-AD48-B599-0402CEFC304A}"/>
              </a:ext>
            </a:extLst>
          </p:cNvPr>
          <p:cNvSpPr/>
          <p:nvPr/>
        </p:nvSpPr>
        <p:spPr>
          <a:xfrm>
            <a:off x="8884417" y="450683"/>
            <a:ext cx="1739304" cy="844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SAAS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A74E9B-9790-AA4E-8ED0-EA9FE593228B}"/>
              </a:ext>
            </a:extLst>
          </p:cNvPr>
          <p:cNvSpPr/>
          <p:nvPr/>
        </p:nvSpPr>
        <p:spPr>
          <a:xfrm>
            <a:off x="7648422" y="907883"/>
            <a:ext cx="1739884" cy="16537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D523770-CE0B-AA4A-9148-F6A0A29361B6}"/>
              </a:ext>
            </a:extLst>
          </p:cNvPr>
          <p:cNvSpPr/>
          <p:nvPr/>
        </p:nvSpPr>
        <p:spPr>
          <a:xfrm>
            <a:off x="8297873" y="2769710"/>
            <a:ext cx="480827" cy="638459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F165C-9438-EC41-B48E-2D522D91CEF9}"/>
              </a:ext>
            </a:extLst>
          </p:cNvPr>
          <p:cNvSpPr txBox="1"/>
          <p:nvPr/>
        </p:nvSpPr>
        <p:spPr>
          <a:xfrm>
            <a:off x="3837032" y="4941000"/>
            <a:ext cx="57380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b="1" i="1" u="sng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FDC70F80-38E7-ED4F-922D-6F6810A2FB02}"/>
              </a:ext>
            </a:extLst>
          </p:cNvPr>
          <p:cNvSpPr txBox="1">
            <a:spLocks/>
          </p:cNvSpPr>
          <p:nvPr/>
        </p:nvSpPr>
        <p:spPr>
          <a:xfrm>
            <a:off x="5575232" y="4392473"/>
            <a:ext cx="4805838" cy="23647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Tx/>
              <a:buBlip>
                <a:blip r:embed="rId3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4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5"/>
              </a:buBlip>
              <a:tabLst/>
              <a:defRPr sz="20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3400" indent="-2714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Calibri" panose="020F0502020204030204" pitchFamily="34" charset="0"/>
              <a:buChar char="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6575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FontTx/>
              <a:buNone/>
            </a:pPr>
            <a:endParaRPr lang="en-US" b="1" dirty="0"/>
          </a:p>
          <a:p>
            <a:pPr marL="0" lvl="0" indent="0">
              <a:buFontTx/>
              <a:buNone/>
            </a:pPr>
            <a:r>
              <a:rPr lang="en-US" b="1" dirty="0"/>
              <a:t>Management and support models:</a:t>
            </a:r>
          </a:p>
          <a:p>
            <a:pPr lvl="0"/>
            <a:r>
              <a:rPr lang="en-US" dirty="0"/>
              <a:t>SURF managed</a:t>
            </a:r>
          </a:p>
          <a:p>
            <a:pPr lvl="0"/>
            <a:r>
              <a:rPr lang="en-US" dirty="0"/>
              <a:t>TRAIT  / Research Support model</a:t>
            </a:r>
          </a:p>
          <a:p>
            <a:pPr lvl="0"/>
            <a:r>
              <a:rPr lang="en-US" dirty="0"/>
              <a:t>Institute / research group managed</a:t>
            </a:r>
          </a:p>
          <a:p>
            <a:pPr marL="0" lvl="0" indent="0">
              <a:buFontTx/>
              <a:buNone/>
            </a:pPr>
            <a:endParaRPr lang="en-US" b="1" dirty="0"/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68C98-1285-9A4E-875B-0AF87F9E1550}"/>
              </a:ext>
            </a:extLst>
          </p:cNvPr>
          <p:cNvSpPr txBox="1"/>
          <p:nvPr/>
        </p:nvSpPr>
        <p:spPr>
          <a:xfrm rot="16200000">
            <a:off x="-374684" y="4049954"/>
            <a:ext cx="17820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cap="all" dirty="0"/>
              <a:t>Windows / </a:t>
            </a:r>
            <a:r>
              <a:rPr lang="en-US" cap="all" dirty="0" err="1"/>
              <a:t>linux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5594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9444AAD-D76E-9144-8CDB-7FE7EC36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Workflow SURF Research Cloud</a:t>
            </a:r>
          </a:p>
        </p:txBody>
      </p:sp>
      <p:sp>
        <p:nvSpPr>
          <p:cNvPr id="27" name="Google Shape;129;p26">
            <a:extLst>
              <a:ext uri="{FF2B5EF4-FFF2-40B4-BE49-F238E27FC236}">
                <a16:creationId xmlns:a16="http://schemas.microsoft.com/office/drawing/2014/main" id="{49D338CB-4519-BE4E-846D-394BD4C3E5E0}"/>
              </a:ext>
            </a:extLst>
          </p:cNvPr>
          <p:cNvSpPr/>
          <p:nvPr/>
        </p:nvSpPr>
        <p:spPr>
          <a:xfrm>
            <a:off x="7569750" y="1863000"/>
            <a:ext cx="2526750" cy="37186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Infrastructure</a:t>
            </a:r>
            <a:endParaRPr>
              <a:latin typeface="Carme"/>
              <a:ea typeface="Carme"/>
              <a:cs typeface="Carme"/>
              <a:sym typeface="Carm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eg. </a:t>
            </a:r>
            <a:endParaRPr>
              <a:latin typeface="Carme"/>
              <a:ea typeface="Carme"/>
              <a:cs typeface="Carme"/>
              <a:sym typeface="Carm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- Azure</a:t>
            </a:r>
            <a:br>
              <a:rPr lang="nl">
                <a:latin typeface="Carme"/>
                <a:ea typeface="Carme"/>
                <a:cs typeface="Carme"/>
                <a:sym typeface="Carme"/>
              </a:rPr>
            </a:br>
            <a:r>
              <a:rPr lang="nl">
                <a:latin typeface="Carme"/>
                <a:ea typeface="Carme"/>
                <a:cs typeface="Carme"/>
                <a:sym typeface="Carme"/>
              </a:rPr>
              <a:t>- HPC Cloud</a:t>
            </a:r>
            <a:br>
              <a:rPr lang="nl">
                <a:latin typeface="Carme"/>
                <a:ea typeface="Carme"/>
                <a:cs typeface="Carme"/>
                <a:sym typeface="Carme"/>
              </a:rPr>
            </a:br>
            <a:r>
              <a:rPr lang="nl">
                <a:latin typeface="Carme"/>
                <a:ea typeface="Carme"/>
                <a:cs typeface="Carme"/>
                <a:sym typeface="Carme"/>
              </a:rPr>
              <a:t>- Institute?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28" name="Google Shape;130;p26">
            <a:extLst>
              <a:ext uri="{FF2B5EF4-FFF2-40B4-BE49-F238E27FC236}">
                <a16:creationId xmlns:a16="http://schemas.microsoft.com/office/drawing/2014/main" id="{6987FD33-55FF-824A-AA2C-5F0311AA3550}"/>
              </a:ext>
            </a:extLst>
          </p:cNvPr>
          <p:cNvSpPr/>
          <p:nvPr/>
        </p:nvSpPr>
        <p:spPr>
          <a:xfrm>
            <a:off x="4153350" y="1863000"/>
            <a:ext cx="3076770" cy="145485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Catalog of applications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29" name="Google Shape;131;p26">
            <a:extLst>
              <a:ext uri="{FF2B5EF4-FFF2-40B4-BE49-F238E27FC236}">
                <a16:creationId xmlns:a16="http://schemas.microsoft.com/office/drawing/2014/main" id="{AE02DE04-28AF-5542-8311-9BF2F3B66817}"/>
              </a:ext>
            </a:extLst>
          </p:cNvPr>
          <p:cNvSpPr/>
          <p:nvPr/>
        </p:nvSpPr>
        <p:spPr>
          <a:xfrm>
            <a:off x="1664550" y="3233249"/>
            <a:ext cx="1875738" cy="8092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Researcher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0" name="Google Shape;133;p26">
            <a:extLst>
              <a:ext uri="{FF2B5EF4-FFF2-40B4-BE49-F238E27FC236}">
                <a16:creationId xmlns:a16="http://schemas.microsoft.com/office/drawing/2014/main" id="{65DFFC57-99C1-5B41-946C-C80D04060FB5}"/>
              </a:ext>
            </a:extLst>
          </p:cNvPr>
          <p:cNvSpPr/>
          <p:nvPr/>
        </p:nvSpPr>
        <p:spPr>
          <a:xfrm>
            <a:off x="4153350" y="3846250"/>
            <a:ext cx="3076770" cy="145485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Catalog of datasets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cxnSp>
        <p:nvCxnSpPr>
          <p:cNvPr id="31" name="Google Shape;134;p26">
            <a:extLst>
              <a:ext uri="{FF2B5EF4-FFF2-40B4-BE49-F238E27FC236}">
                <a16:creationId xmlns:a16="http://schemas.microsoft.com/office/drawing/2014/main" id="{70083BAA-2874-F844-B05E-991A6BADE86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564376" y="2590428"/>
            <a:ext cx="588974" cy="8146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35;p26">
            <a:extLst>
              <a:ext uri="{FF2B5EF4-FFF2-40B4-BE49-F238E27FC236}">
                <a16:creationId xmlns:a16="http://schemas.microsoft.com/office/drawing/2014/main" id="{4021B852-F880-2745-9880-632B57ED91D9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540288" y="3637890"/>
            <a:ext cx="613062" cy="9357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36;p26">
            <a:extLst>
              <a:ext uri="{FF2B5EF4-FFF2-40B4-BE49-F238E27FC236}">
                <a16:creationId xmlns:a16="http://schemas.microsoft.com/office/drawing/2014/main" id="{B37332CD-C6C0-F14F-A395-810772D06AC7}"/>
              </a:ext>
            </a:extLst>
          </p:cNvPr>
          <p:cNvCxnSpPr>
            <a:stCxn id="28" idx="3"/>
            <a:endCxn id="27" idx="1"/>
          </p:cNvCxnSpPr>
          <p:nvPr/>
        </p:nvCxnSpPr>
        <p:spPr>
          <a:xfrm>
            <a:off x="7230120" y="2590428"/>
            <a:ext cx="339630" cy="11318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137;p26">
            <a:extLst>
              <a:ext uri="{FF2B5EF4-FFF2-40B4-BE49-F238E27FC236}">
                <a16:creationId xmlns:a16="http://schemas.microsoft.com/office/drawing/2014/main" id="{E80A9CFA-06EF-064B-A0DD-B0F9F043812B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flipV="1">
            <a:off x="5691735" y="3317856"/>
            <a:ext cx="0" cy="5283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138;p26">
            <a:extLst>
              <a:ext uri="{FF2B5EF4-FFF2-40B4-BE49-F238E27FC236}">
                <a16:creationId xmlns:a16="http://schemas.microsoft.com/office/drawing/2014/main" id="{E1520F08-A4B5-9B4C-893B-03BFE24C3837}"/>
              </a:ext>
            </a:extLst>
          </p:cNvPr>
          <p:cNvSpPr txBox="1"/>
          <p:nvPr/>
        </p:nvSpPr>
        <p:spPr>
          <a:xfrm>
            <a:off x="5379424" y="3328149"/>
            <a:ext cx="1631803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Is available in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6" name="Google Shape;139;p26">
            <a:extLst>
              <a:ext uri="{FF2B5EF4-FFF2-40B4-BE49-F238E27FC236}">
                <a16:creationId xmlns:a16="http://schemas.microsoft.com/office/drawing/2014/main" id="{7F6645DD-8B4A-A840-9B7A-EDDCA9EAA12C}"/>
              </a:ext>
            </a:extLst>
          </p:cNvPr>
          <p:cNvSpPr txBox="1"/>
          <p:nvPr/>
        </p:nvSpPr>
        <p:spPr>
          <a:xfrm>
            <a:off x="2600179" y="2531599"/>
            <a:ext cx="1232883" cy="5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>
                <a:latin typeface="Carme"/>
                <a:ea typeface="Carme"/>
                <a:cs typeface="Carme"/>
                <a:sym typeface="Carme"/>
              </a:rPr>
              <a:t>Chooses</a:t>
            </a:r>
            <a:endParaRPr dirty="0"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7" name="Google Shape;140;p26">
            <a:extLst>
              <a:ext uri="{FF2B5EF4-FFF2-40B4-BE49-F238E27FC236}">
                <a16:creationId xmlns:a16="http://schemas.microsoft.com/office/drawing/2014/main" id="{5C33F718-8AA8-994C-8AF0-A3627DA081FD}"/>
              </a:ext>
            </a:extLst>
          </p:cNvPr>
          <p:cNvSpPr txBox="1"/>
          <p:nvPr/>
        </p:nvSpPr>
        <p:spPr>
          <a:xfrm>
            <a:off x="2624849" y="4105324"/>
            <a:ext cx="1232883" cy="5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Chooses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8" name="Google Shape;141;p26">
            <a:extLst>
              <a:ext uri="{FF2B5EF4-FFF2-40B4-BE49-F238E27FC236}">
                <a16:creationId xmlns:a16="http://schemas.microsoft.com/office/drawing/2014/main" id="{D8F58252-15D7-3F4C-9D0B-C5FAA81489BE}"/>
              </a:ext>
            </a:extLst>
          </p:cNvPr>
          <p:cNvSpPr txBox="1"/>
          <p:nvPr/>
        </p:nvSpPr>
        <p:spPr>
          <a:xfrm>
            <a:off x="6419549" y="2374199"/>
            <a:ext cx="1631803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Runs on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39" name="Google Shape;142;p26">
            <a:extLst>
              <a:ext uri="{FF2B5EF4-FFF2-40B4-BE49-F238E27FC236}">
                <a16:creationId xmlns:a16="http://schemas.microsoft.com/office/drawing/2014/main" id="{646358FC-F3F3-E242-8F34-3FC45781F27F}"/>
              </a:ext>
            </a:extLst>
          </p:cNvPr>
          <p:cNvSpPr txBox="1"/>
          <p:nvPr/>
        </p:nvSpPr>
        <p:spPr>
          <a:xfrm rot="-2332443">
            <a:off x="4182382" y="2046749"/>
            <a:ext cx="2676769" cy="48806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But which applications?</a:t>
            </a:r>
            <a:endParaRPr/>
          </a:p>
        </p:txBody>
      </p:sp>
      <p:sp>
        <p:nvSpPr>
          <p:cNvPr id="40" name="Google Shape;143;p26">
            <a:extLst>
              <a:ext uri="{FF2B5EF4-FFF2-40B4-BE49-F238E27FC236}">
                <a16:creationId xmlns:a16="http://schemas.microsoft.com/office/drawing/2014/main" id="{B1693076-C238-7A4D-8720-A798672D2908}"/>
              </a:ext>
            </a:extLst>
          </p:cNvPr>
          <p:cNvSpPr txBox="1"/>
          <p:nvPr/>
        </p:nvSpPr>
        <p:spPr>
          <a:xfrm rot="-2332353">
            <a:off x="4376096" y="3934589"/>
            <a:ext cx="2385341" cy="453996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And which datasets?</a:t>
            </a:r>
            <a:endParaRPr/>
          </a:p>
        </p:txBody>
      </p:sp>
      <p:sp>
        <p:nvSpPr>
          <p:cNvPr id="41" name="Google Shape;144;p26">
            <a:extLst>
              <a:ext uri="{FF2B5EF4-FFF2-40B4-BE49-F238E27FC236}">
                <a16:creationId xmlns:a16="http://schemas.microsoft.com/office/drawing/2014/main" id="{8BE9FCB8-94B4-6E49-9DBA-815A210DF51D}"/>
              </a:ext>
            </a:extLst>
          </p:cNvPr>
          <p:cNvSpPr txBox="1"/>
          <p:nvPr/>
        </p:nvSpPr>
        <p:spPr>
          <a:xfrm rot="497005">
            <a:off x="2379875" y="3274789"/>
            <a:ext cx="8519798" cy="677304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 dirty="0"/>
              <a:t>The community knows and has these!</a:t>
            </a:r>
            <a:endParaRPr sz="3000" dirty="0"/>
          </a:p>
        </p:txBody>
      </p:sp>
      <p:sp>
        <p:nvSpPr>
          <p:cNvPr id="42" name="Google Shape;145;p26">
            <a:extLst>
              <a:ext uri="{FF2B5EF4-FFF2-40B4-BE49-F238E27FC236}">
                <a16:creationId xmlns:a16="http://schemas.microsoft.com/office/drawing/2014/main" id="{4AC1830C-A5A7-A84C-B61F-36D887D8FD81}"/>
              </a:ext>
            </a:extLst>
          </p:cNvPr>
          <p:cNvSpPr/>
          <p:nvPr/>
        </p:nvSpPr>
        <p:spPr>
          <a:xfrm>
            <a:off x="1505549" y="4738899"/>
            <a:ext cx="2180269" cy="8092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Pre-configured Workspace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cxnSp>
        <p:nvCxnSpPr>
          <p:cNvPr id="43" name="Google Shape;146;p26">
            <a:extLst>
              <a:ext uri="{FF2B5EF4-FFF2-40B4-BE49-F238E27FC236}">
                <a16:creationId xmlns:a16="http://schemas.microsoft.com/office/drawing/2014/main" id="{1F2C4438-5290-BA45-913C-712F961C0EF5}"/>
              </a:ext>
            </a:extLst>
          </p:cNvPr>
          <p:cNvCxnSpPr>
            <a:stCxn id="29" idx="2"/>
            <a:endCxn id="42" idx="0"/>
          </p:cNvCxnSpPr>
          <p:nvPr/>
        </p:nvCxnSpPr>
        <p:spPr>
          <a:xfrm flipH="1">
            <a:off x="2595684" y="4042530"/>
            <a:ext cx="6735" cy="6963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147;p26">
            <a:extLst>
              <a:ext uri="{FF2B5EF4-FFF2-40B4-BE49-F238E27FC236}">
                <a16:creationId xmlns:a16="http://schemas.microsoft.com/office/drawing/2014/main" id="{6143CDD8-8ACA-6548-AC33-6225285AF52D}"/>
              </a:ext>
            </a:extLst>
          </p:cNvPr>
          <p:cNvSpPr/>
          <p:nvPr/>
        </p:nvSpPr>
        <p:spPr>
          <a:xfrm>
            <a:off x="1664550" y="1821374"/>
            <a:ext cx="1875738" cy="8092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Carme"/>
                <a:ea typeface="Carme"/>
                <a:cs typeface="Carme"/>
                <a:sym typeface="Carme"/>
              </a:rPr>
              <a:t>Research supporter</a:t>
            </a:r>
            <a:endParaRPr>
              <a:latin typeface="Carme"/>
              <a:ea typeface="Carme"/>
              <a:cs typeface="Carme"/>
              <a:sym typeface="Carme"/>
            </a:endParaRPr>
          </a:p>
        </p:txBody>
      </p:sp>
      <p:cxnSp>
        <p:nvCxnSpPr>
          <p:cNvPr id="45" name="Google Shape;148;p26">
            <a:extLst>
              <a:ext uri="{FF2B5EF4-FFF2-40B4-BE49-F238E27FC236}">
                <a16:creationId xmlns:a16="http://schemas.microsoft.com/office/drawing/2014/main" id="{8B1513E4-6450-0D4D-B0D5-CC7C5CE6995A}"/>
              </a:ext>
            </a:extLst>
          </p:cNvPr>
          <p:cNvCxnSpPr>
            <a:stCxn id="44" idx="3"/>
            <a:endCxn id="28" idx="1"/>
          </p:cNvCxnSpPr>
          <p:nvPr/>
        </p:nvCxnSpPr>
        <p:spPr>
          <a:xfrm>
            <a:off x="3540288" y="2226015"/>
            <a:ext cx="613062" cy="3644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528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07B4-BFD6-0444-8648-5A114D59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version MVP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3D3A4-7C6A-8B42-A580-5546D69FB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3807" y="1136503"/>
            <a:ext cx="5289163" cy="44568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Linked clouds</a:t>
            </a:r>
          </a:p>
          <a:p>
            <a:r>
              <a:rPr lang="en-US" dirty="0"/>
              <a:t>3 public clouds</a:t>
            </a:r>
          </a:p>
          <a:p>
            <a:pPr lvl="3"/>
            <a:r>
              <a:rPr lang="en-US" dirty="0"/>
              <a:t>    (AWS, Azure, </a:t>
            </a:r>
            <a:r>
              <a:rPr lang="en-US" dirty="0" err="1"/>
              <a:t>Exoscale</a:t>
            </a:r>
            <a:r>
              <a:rPr lang="en-US" dirty="0"/>
              <a:t>)</a:t>
            </a:r>
          </a:p>
          <a:p>
            <a:r>
              <a:rPr lang="en-US" dirty="0"/>
              <a:t>SURF HPC Cloud </a:t>
            </a:r>
          </a:p>
          <a:p>
            <a:r>
              <a:rPr lang="en-US" dirty="0"/>
              <a:t>EMBL- EBI embassy cloud </a:t>
            </a:r>
          </a:p>
          <a:p>
            <a:pPr marL="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features</a:t>
            </a:r>
          </a:p>
          <a:p>
            <a:r>
              <a:rPr lang="en-US" dirty="0"/>
              <a:t>FIAM: </a:t>
            </a:r>
            <a:r>
              <a:rPr lang="en-US" dirty="0" err="1"/>
              <a:t>SURFconext</a:t>
            </a:r>
            <a:r>
              <a:rPr lang="en-US" dirty="0"/>
              <a:t> – SCZ</a:t>
            </a:r>
          </a:p>
          <a:p>
            <a:r>
              <a:rPr lang="en-US" dirty="0"/>
              <a:t>SURF </a:t>
            </a:r>
            <a:r>
              <a:rPr lang="en-US" dirty="0" err="1"/>
              <a:t>ResearchDrive</a:t>
            </a:r>
            <a:r>
              <a:rPr lang="en-US" dirty="0"/>
              <a:t> integration</a:t>
            </a:r>
          </a:p>
          <a:p>
            <a:r>
              <a:rPr lang="en-US" dirty="0"/>
              <a:t>Dataset connections</a:t>
            </a:r>
          </a:p>
          <a:p>
            <a:pPr lvl="3"/>
            <a:r>
              <a:rPr lang="en-US" dirty="0"/>
              <a:t>   ECMWF (weather data), BIOS GO NL, </a:t>
            </a:r>
            <a:r>
              <a:rPr lang="en-US" dirty="0" err="1"/>
              <a:t>Susivis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5742F-4E7F-1C49-8DF4-FB6C8BD8527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ED1BB8B9-D6A9-B44B-8147-4035569D2156}"/>
              </a:ext>
            </a:extLst>
          </p:cNvPr>
          <p:cNvSpPr>
            <a:spLocks noGrp="1"/>
          </p:cNvSpPr>
          <p:nvPr>
            <p:ph type="body" orient="vert" idx="66"/>
          </p:nvPr>
        </p:nvSpPr>
        <p:spPr>
          <a:xfrm>
            <a:off x="6671147" y="674592"/>
            <a:ext cx="3609023" cy="59183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Applications</a:t>
            </a:r>
          </a:p>
          <a:p>
            <a:pPr marL="0" indent="0">
              <a:buNone/>
            </a:pPr>
            <a:r>
              <a:rPr lang="en-US" dirty="0" err="1"/>
              <a:t>SURFsara</a:t>
            </a:r>
            <a:r>
              <a:rPr lang="en-US" dirty="0"/>
              <a:t> managed</a:t>
            </a:r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R-Studio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Community managed</a:t>
            </a:r>
          </a:p>
          <a:p>
            <a:r>
              <a:rPr lang="en-US" dirty="0" err="1"/>
              <a:t>ViewR</a:t>
            </a:r>
            <a:r>
              <a:rPr lang="en-US" dirty="0"/>
              <a:t> / XNAT</a:t>
            </a:r>
          </a:p>
          <a:p>
            <a:r>
              <a:rPr lang="en-US" dirty="0"/>
              <a:t>BBMRI – BIOS VM</a:t>
            </a:r>
          </a:p>
          <a:p>
            <a:r>
              <a:rPr lang="en-US" dirty="0"/>
              <a:t>SPOT (NL eScience Center)</a:t>
            </a:r>
          </a:p>
          <a:p>
            <a:r>
              <a:rPr lang="en-US" dirty="0"/>
              <a:t>…</a:t>
            </a:r>
          </a:p>
          <a:p>
            <a:pPr marL="0" lvl="2" indent="0">
              <a:buNone/>
            </a:pPr>
            <a:r>
              <a:rPr lang="en-US" b="1" dirty="0"/>
              <a:t>Environments</a:t>
            </a:r>
          </a:p>
          <a:p>
            <a:r>
              <a:rPr lang="en-US" dirty="0"/>
              <a:t>Windows </a:t>
            </a:r>
          </a:p>
          <a:p>
            <a:r>
              <a:rPr lang="en-US" dirty="0"/>
              <a:t>Ubuntu</a:t>
            </a:r>
          </a:p>
          <a:p>
            <a:pPr marL="0" lvl="2" indent="0">
              <a:buNone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AAE7-C736-FD45-8D47-2F181334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31B8A-688E-0C4D-BDCD-E0288A5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30" y="1772071"/>
            <a:ext cx="1968500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93BC9-C4B1-8A44-9764-837F97BE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77" y="1023823"/>
            <a:ext cx="1794205" cy="550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14293F-6AC0-7C4E-AC54-11714300B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330" y="3781325"/>
            <a:ext cx="1219050" cy="1219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FA70B1-3322-C641-B0AE-BA4FF2A7D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17" y="2036258"/>
            <a:ext cx="566553" cy="566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FCC78-B352-E54D-A3DE-5EEDFBF33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259" y="6004945"/>
            <a:ext cx="588025" cy="58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35E00-397B-9343-B663-8B927CF4E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9227" y="5186131"/>
            <a:ext cx="776091" cy="776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38B7E5-5686-F24C-95F2-3F1944A38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9327" y="1197733"/>
            <a:ext cx="681582" cy="681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0B2F9-D927-AE41-9D15-C4CF76326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3347" y="2835052"/>
            <a:ext cx="946273" cy="9462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F62C96-E13C-8A43-A9F8-2AF96198D0CD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B30D07-8029-914C-967F-CF09CD2A5C1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6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  <p:tag name="JUTAG_EINDMACROS_PRESERVEGUIDES" val="1"/>
</p:tagLst>
</file>

<file path=ppt/theme/theme1.xml><?xml version="1.0" encoding="utf-8"?>
<a:theme xmlns:a="http://schemas.openxmlformats.org/drawingml/2006/main" name="SURF">
  <a:themeElements>
    <a:clrScheme name="Aangepast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SURF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cap="all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 SURF (SARA).potx" id="{54DE19F9-C73B-4690-91A3-ED04C23D4CAF}" vid="{BBE0BD98-C102-4411-B26E-4D405CF29B1E}"/>
    </a:ext>
  </a:extLst>
</a:theme>
</file>

<file path=ppt/theme/theme2.xml><?xml version="1.0" encoding="utf-8"?>
<a:theme xmlns:a="http://schemas.openxmlformats.org/drawingml/2006/main" name="(INSTRUCTIES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SURF (SARA).potx" id="{54DE19F9-C73B-4690-91A3-ED04C23D4CAF}" vid="{88DE38F2-0988-4FCD-97AB-E441A5EC1165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SURF</Template>
  <TotalTime>33728</TotalTime>
  <Words>647</Words>
  <Application>Microsoft Office PowerPoint</Application>
  <PresentationFormat>Breedbeeld</PresentationFormat>
  <Paragraphs>221</Paragraphs>
  <Slides>12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Carme</vt:lpstr>
      <vt:lpstr>Courier New</vt:lpstr>
      <vt:lpstr>Open Sans</vt:lpstr>
      <vt:lpstr>Oswald</vt:lpstr>
      <vt:lpstr>Times</vt:lpstr>
      <vt:lpstr>Ubuntu</vt:lpstr>
      <vt:lpstr>SURF</vt:lpstr>
      <vt:lpstr>(INSTRUCTIES)</vt:lpstr>
      <vt:lpstr>PowerPoint-presentatie</vt:lpstr>
      <vt:lpstr>SURF is the collaborative ICT organisation for Dutch education and research.  </vt:lpstr>
      <vt:lpstr>SURF Research Cloud</vt:lpstr>
      <vt:lpstr>Cloud service models</vt:lpstr>
      <vt:lpstr>Functional overview Research Cloud</vt:lpstr>
      <vt:lpstr>PAAS in Research Cloud</vt:lpstr>
      <vt:lpstr>SAAS in Research Cloud</vt:lpstr>
      <vt:lpstr>Workflow SURF Research Cloud</vt:lpstr>
      <vt:lpstr>Pilot version MVP</vt:lpstr>
      <vt:lpstr>Sharing data and results within Research Cloud</vt:lpstr>
      <vt:lpstr>PowerPoint-presentatie</vt:lpstr>
      <vt:lpstr>PowerPoint-presentatie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Brandt</dc:creator>
  <cp:keywords/>
  <dc:description>_x000d_
Sjabloonversie 2.0, 2 juli 2018</dc:description>
  <cp:lastModifiedBy>Adriënne Mendrik</cp:lastModifiedBy>
  <cp:revision>99</cp:revision>
  <cp:lastPrinted>2018-10-12T08:40:03Z</cp:lastPrinted>
  <dcterms:created xsi:type="dcterms:W3CDTF">2018-10-04T14:16:46Z</dcterms:created>
  <dcterms:modified xsi:type="dcterms:W3CDTF">2018-12-10T10:59:21Z</dcterms:modified>
  <cp:category/>
</cp:coreProperties>
</file>